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9" r:id="rId4"/>
    <p:sldId id="279" r:id="rId5"/>
    <p:sldId id="280" r:id="rId6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5141" autoAdjust="0"/>
  </p:normalViewPr>
  <p:slideViewPr>
    <p:cSldViewPr snapToGrid="0" snapToObjects="1">
      <p:cViewPr varScale="1">
        <p:scale>
          <a:sx n="94" d="100"/>
          <a:sy n="94" d="100"/>
        </p:scale>
        <p:origin x="2080" y="184"/>
      </p:cViewPr>
      <p:guideLst>
        <p:guide orient="horz" pos="811"/>
        <p:guide pos="2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cona, Gaetano (STRAFR)" userId="2105f834-d5ef-412a-aa3e-efc690feab71" providerId="ADAL" clId="{8449AE90-04B9-3D4F-9589-943D6F7EDA60}"/>
    <pc:docChg chg="delSld">
      <pc:chgData name="Ancona, Gaetano (STRAFR)" userId="2105f834-d5ef-412a-aa3e-efc690feab71" providerId="ADAL" clId="{8449AE90-04B9-3D4F-9589-943D6F7EDA60}" dt="2025-06-30T11:24:42.487" v="7" actId="2696"/>
      <pc:docMkLst>
        <pc:docMk/>
      </pc:docMkLst>
      <pc:sldChg chg="del">
        <pc:chgData name="Ancona, Gaetano (STRAFR)" userId="2105f834-d5ef-412a-aa3e-efc690feab71" providerId="ADAL" clId="{8449AE90-04B9-3D4F-9589-943D6F7EDA60}" dt="2025-06-30T11:24:42.449" v="1" actId="2696"/>
        <pc:sldMkLst>
          <pc:docMk/>
          <pc:sldMk cId="217371944" sldId="270"/>
        </pc:sldMkLst>
      </pc:sldChg>
      <pc:sldChg chg="del">
        <pc:chgData name="Ancona, Gaetano (STRAFR)" userId="2105f834-d5ef-412a-aa3e-efc690feab71" providerId="ADAL" clId="{8449AE90-04B9-3D4F-9589-943D6F7EDA60}" dt="2025-06-30T11:24:42.457" v="2" actId="2696"/>
        <pc:sldMkLst>
          <pc:docMk/>
          <pc:sldMk cId="469563245" sldId="271"/>
        </pc:sldMkLst>
      </pc:sldChg>
      <pc:sldChg chg="del">
        <pc:chgData name="Ancona, Gaetano (STRAFR)" userId="2105f834-d5ef-412a-aa3e-efc690feab71" providerId="ADAL" clId="{8449AE90-04B9-3D4F-9589-943D6F7EDA60}" dt="2025-06-30T11:24:42.464" v="3" actId="2696"/>
        <pc:sldMkLst>
          <pc:docMk/>
          <pc:sldMk cId="3344011637" sldId="272"/>
        </pc:sldMkLst>
      </pc:sldChg>
      <pc:sldChg chg="del">
        <pc:chgData name="Ancona, Gaetano (STRAFR)" userId="2105f834-d5ef-412a-aa3e-efc690feab71" providerId="ADAL" clId="{8449AE90-04B9-3D4F-9589-943D6F7EDA60}" dt="2025-06-30T11:24:42.469" v="4" actId="2696"/>
        <pc:sldMkLst>
          <pc:docMk/>
          <pc:sldMk cId="11785604" sldId="273"/>
        </pc:sldMkLst>
      </pc:sldChg>
      <pc:sldChg chg="del">
        <pc:chgData name="Ancona, Gaetano (STRAFR)" userId="2105f834-d5ef-412a-aa3e-efc690feab71" providerId="ADAL" clId="{8449AE90-04B9-3D4F-9589-943D6F7EDA60}" dt="2025-06-30T11:24:42.476" v="5" actId="2696"/>
        <pc:sldMkLst>
          <pc:docMk/>
          <pc:sldMk cId="2531682253" sldId="274"/>
        </pc:sldMkLst>
      </pc:sldChg>
      <pc:sldChg chg="del">
        <pc:chgData name="Ancona, Gaetano (STRAFR)" userId="2105f834-d5ef-412a-aa3e-efc690feab71" providerId="ADAL" clId="{8449AE90-04B9-3D4F-9589-943D6F7EDA60}" dt="2025-06-30T11:24:42.481" v="6" actId="2696"/>
        <pc:sldMkLst>
          <pc:docMk/>
          <pc:sldMk cId="2326862947" sldId="275"/>
        </pc:sldMkLst>
      </pc:sldChg>
      <pc:sldChg chg="del">
        <pc:chgData name="Ancona, Gaetano (STRAFR)" userId="2105f834-d5ef-412a-aa3e-efc690feab71" providerId="ADAL" clId="{8449AE90-04B9-3D4F-9589-943D6F7EDA60}" dt="2025-06-30T11:24:42.487" v="7" actId="2696"/>
        <pc:sldMkLst>
          <pc:docMk/>
          <pc:sldMk cId="3534233551" sldId="276"/>
        </pc:sldMkLst>
      </pc:sldChg>
      <pc:sldChg chg="del">
        <pc:chgData name="Ancona, Gaetano (STRAFR)" userId="2105f834-d5ef-412a-aa3e-efc690feab71" providerId="ADAL" clId="{8449AE90-04B9-3D4F-9589-943D6F7EDA60}" dt="2025-06-30T11:24:42.435" v="0" actId="2696"/>
        <pc:sldMkLst>
          <pc:docMk/>
          <pc:sldMk cId="2164909668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30-06-2025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30-06-2025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65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978810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234261"/>
            <a:ext cx="6975759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pic>
        <p:nvPicPr>
          <p:cNvPr id="5" name="Afbeelding 4" descr="Future l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0" y="3596031"/>
            <a:ext cx="3532883" cy="3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2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Randwij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234261"/>
            <a:ext cx="6975759" cy="1691906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079685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4" name="Afbeelding 3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inner cit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234261"/>
            <a:ext cx="6958102" cy="1691906"/>
          </a:xfrm>
        </p:spPr>
        <p:txBody>
          <a:bodyPr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079685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4" name="Afbeelding 3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95459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986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7" r:id="rId4"/>
    <p:sldLayoutId id="2147483660" r:id="rId5"/>
    <p:sldLayoutId id="2147483661" r:id="rId6"/>
    <p:sldLayoutId id="2147483650" r:id="rId7"/>
    <p:sldLayoutId id="2147483655" r:id="rId8"/>
    <p:sldLayoutId id="2147483656" r:id="rId9"/>
    <p:sldLayoutId id="2147483663" r:id="rId10"/>
    <p:sldLayoutId id="2147483659" r:id="rId11"/>
    <p:sldLayoutId id="2147483654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4555" y="352595"/>
            <a:ext cx="7476565" cy="2003329"/>
          </a:xfrm>
        </p:spPr>
        <p:txBody>
          <a:bodyPr/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Mutual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Recognition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2.0 </a:t>
            </a:r>
            <a:b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Royal Netherlands Academy </a:t>
            </a:r>
            <a:b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23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June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2025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819425" y="4206239"/>
            <a:ext cx="4055633" cy="2417499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André Klip</a:t>
            </a:r>
          </a:p>
          <a:p>
            <a:endParaRPr lang="nl-NL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Maastricht University</a:t>
            </a:r>
          </a:p>
          <a:p>
            <a:r>
              <a:rPr lang="nl-N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Judge Court of Appeal ‘s-Hertogenbosch</a:t>
            </a:r>
          </a:p>
          <a:p>
            <a:r>
              <a:rPr lang="nl-N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Member Royal Netherlands Academy of Arts and Sciences</a:t>
            </a:r>
          </a:p>
          <a:p>
            <a:r>
              <a:rPr lang="nl-NL" sz="1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andre.klip@maastrichtuniversity.nl</a:t>
            </a:r>
          </a:p>
        </p:txBody>
      </p:sp>
    </p:spTree>
    <p:extLst>
      <p:ext uri="{BB962C8B-B14F-4D97-AF65-F5344CB8AC3E}">
        <p14:creationId xmlns:p14="http://schemas.microsoft.com/office/powerpoint/2010/main" val="55097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9A5F-BEC0-DD07-AC81-8C356A6F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OBJECTIVES of a Project </a:t>
            </a:r>
            <a:b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financed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 the European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Commission</a:t>
            </a:r>
            <a:endParaRPr lang="en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FE00-EBBA-BA65-26C1-C9853DBD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33948"/>
            <a:ext cx="8326799" cy="47548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Coherent</a:t>
            </a:r>
          </a:p>
          <a:p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Efficient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Effective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application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cooperation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instruments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together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isolation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Proportional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Reduction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costs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Reduction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pre-trial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detention</a:t>
            </a:r>
            <a:endParaRPr lang="en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Content Placeholder 6" descr="A close-up of a flag&#10;&#10;AI-generated content may be incorrect.">
            <a:extLst>
              <a:ext uri="{FF2B5EF4-FFF2-40B4-BE49-F238E27FC236}">
                <a16:creationId xmlns:a16="http://schemas.microsoft.com/office/drawing/2014/main" id="{4B3F2A92-359C-34B3-5C74-289E88B5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523" y="414260"/>
            <a:ext cx="169127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0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2E70-9B85-DE9F-488F-C955ED79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Research Team of Mutual Recognition2.0</a:t>
            </a:r>
            <a:endParaRPr lang="en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432D-DBC2-A060-5947-F2AB37311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District Court of Amsterdam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Maastricht University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University of Bonn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University of Burgos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Catholic University of Lublin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Sounding Board, experts of other Member States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Content Placeholder 6" descr="A close-up of a flag&#10;&#10;AI-generated content may be incorrect.">
            <a:extLst>
              <a:ext uri="{FF2B5EF4-FFF2-40B4-BE49-F238E27FC236}">
                <a16:creationId xmlns:a16="http://schemas.microsoft.com/office/drawing/2014/main" id="{5138DBC5-6442-490E-22D3-98EC6072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523" y="414260"/>
            <a:ext cx="1691275" cy="756000"/>
          </a:xfrm>
          <a:prstGeom prst="rect">
            <a:avLst/>
          </a:prstGeom>
        </p:spPr>
      </p:pic>
      <p:pic>
        <p:nvPicPr>
          <p:cNvPr id="6" name="Picture 5" descr="A logo with a person holding a scale and sword&#10;&#10;AI-generated content may be incorrect.">
            <a:extLst>
              <a:ext uri="{FF2B5EF4-FFF2-40B4-BE49-F238E27FC236}">
                <a16:creationId xmlns:a16="http://schemas.microsoft.com/office/drawing/2014/main" id="{33159675-4A18-02D3-4CDB-D93409B3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43" y="1161069"/>
            <a:ext cx="1153281" cy="1153281"/>
          </a:xfrm>
          <a:prstGeom prst="rect">
            <a:avLst/>
          </a:prstGeom>
        </p:spPr>
      </p:pic>
      <p:pic>
        <p:nvPicPr>
          <p:cNvPr id="8" name="Picture 7" descr="A logo of a company&#10;&#10;AI-generated content may be incorrect.">
            <a:extLst>
              <a:ext uri="{FF2B5EF4-FFF2-40B4-BE49-F238E27FC236}">
                <a16:creationId xmlns:a16="http://schemas.microsoft.com/office/drawing/2014/main" id="{A1CE3934-5662-B12F-6569-4563B1AC8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70" y="3150630"/>
            <a:ext cx="1338596" cy="723935"/>
          </a:xfrm>
          <a:prstGeom prst="rect">
            <a:avLst/>
          </a:prstGeom>
        </p:spPr>
      </p:pic>
      <p:pic>
        <p:nvPicPr>
          <p:cNvPr id="10" name="Picture 9" descr="A logo with a crown&#10;&#10;AI-generated content may be incorrect.">
            <a:extLst>
              <a:ext uri="{FF2B5EF4-FFF2-40B4-BE49-F238E27FC236}">
                <a16:creationId xmlns:a16="http://schemas.microsoft.com/office/drawing/2014/main" id="{F313956B-7A92-1942-4547-559674973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640" y="3883296"/>
            <a:ext cx="1082056" cy="1044004"/>
          </a:xfrm>
          <a:prstGeom prst="rect">
            <a:avLst/>
          </a:prstGeom>
        </p:spPr>
      </p:pic>
      <p:pic>
        <p:nvPicPr>
          <p:cNvPr id="12" name="Picture 1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9B5DA81B-01FB-E7DF-8E79-C63ED061F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896" y="4923080"/>
            <a:ext cx="955543" cy="955543"/>
          </a:xfrm>
          <a:prstGeom prst="rect">
            <a:avLst/>
          </a:prstGeom>
        </p:spPr>
      </p:pic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7E681515-831F-4DFA-1ADA-D061F3381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733" y="2165660"/>
            <a:ext cx="895499" cy="8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9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9E490-1C5E-8F06-4EA7-DBE79113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Structure</a:t>
            </a:r>
            <a:r>
              <a:rPr lang="nl-NL" dirty="0"/>
              <a:t> of the </a:t>
            </a:r>
            <a:r>
              <a:rPr lang="nl-NL" dirty="0" err="1"/>
              <a:t>study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D48CEC-9EBC-682A-A6B6-59C2632DE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Annotated</a:t>
            </a:r>
            <a:r>
              <a:rPr lang="nl-NL" dirty="0"/>
              <a:t> Index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Member </a:t>
            </a:r>
            <a:r>
              <a:rPr lang="nl-NL" dirty="0" err="1"/>
              <a:t>States</a:t>
            </a:r>
            <a:r>
              <a:rPr lang="nl-NL" dirty="0"/>
              <a:t> (uniform </a:t>
            </a:r>
            <a:r>
              <a:rPr lang="nl-NL" dirty="0" err="1"/>
              <a:t>structure</a:t>
            </a:r>
            <a:r>
              <a:rPr lang="nl-NL" dirty="0"/>
              <a:t>)</a:t>
            </a:r>
          </a:p>
          <a:p>
            <a:r>
              <a:rPr lang="nl-NL" dirty="0"/>
              <a:t>National Academic </a:t>
            </a:r>
            <a:r>
              <a:rPr lang="nl-NL" dirty="0" err="1"/>
              <a:t>Researchers</a:t>
            </a:r>
            <a:r>
              <a:rPr lang="nl-NL" dirty="0"/>
              <a:t> – National Report</a:t>
            </a:r>
          </a:p>
          <a:p>
            <a:pPr lvl="1"/>
            <a:r>
              <a:rPr lang="nl-NL" dirty="0" err="1"/>
              <a:t>Providing</a:t>
            </a:r>
            <a:r>
              <a:rPr lang="nl-NL" dirty="0"/>
              <a:t> info </a:t>
            </a:r>
            <a:r>
              <a:rPr lang="nl-NL" dirty="0" err="1"/>
              <a:t>national</a:t>
            </a:r>
            <a:r>
              <a:rPr lang="nl-NL" dirty="0"/>
              <a:t> system</a:t>
            </a:r>
          </a:p>
          <a:p>
            <a:pPr lvl="1"/>
            <a:r>
              <a:rPr lang="nl-NL" dirty="0" err="1"/>
              <a:t>Practitioners</a:t>
            </a:r>
            <a:r>
              <a:rPr lang="nl-NL" dirty="0"/>
              <a:t> </a:t>
            </a:r>
            <a:r>
              <a:rPr lang="nl-NL" dirty="0" err="1"/>
              <a:t>providing</a:t>
            </a:r>
            <a:r>
              <a:rPr lang="nl-NL" dirty="0"/>
              <a:t> info on </a:t>
            </a:r>
            <a:r>
              <a:rPr lang="nl-NL" dirty="0" err="1"/>
              <a:t>practice</a:t>
            </a:r>
            <a:endParaRPr lang="nl-NL" dirty="0"/>
          </a:p>
          <a:p>
            <a:pPr lvl="1"/>
            <a:r>
              <a:rPr lang="nl-NL" dirty="0"/>
              <a:t>Interviews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practitioners</a:t>
            </a:r>
            <a:endParaRPr lang="nl-NL" dirty="0"/>
          </a:p>
          <a:p>
            <a:r>
              <a:rPr lang="nl-NL" dirty="0" err="1"/>
              <a:t>Overarching</a:t>
            </a:r>
            <a:r>
              <a:rPr lang="nl-NL" dirty="0"/>
              <a:t> Analysis</a:t>
            </a:r>
          </a:p>
          <a:p>
            <a:r>
              <a:rPr lang="nl-NL" dirty="0" err="1"/>
              <a:t>Recommendations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323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A51B2-3129-794C-727F-0983B01F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49944-A0A4-BA2B-102A-11A2AA667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change of </a:t>
            </a:r>
            <a:r>
              <a:rPr lang="nl-NL" dirty="0" err="1"/>
              <a:t>practice</a:t>
            </a:r>
            <a:endParaRPr lang="nl-NL" dirty="0"/>
          </a:p>
          <a:p>
            <a:r>
              <a:rPr lang="nl-NL" dirty="0" err="1"/>
              <a:t>require</a:t>
            </a:r>
            <a:r>
              <a:rPr lang="nl-NL" dirty="0"/>
              <a:t> </a:t>
            </a:r>
            <a:r>
              <a:rPr lang="nl-NL" dirty="0" err="1"/>
              <a:t>national</a:t>
            </a:r>
            <a:r>
              <a:rPr lang="nl-NL" dirty="0"/>
              <a:t> </a:t>
            </a:r>
            <a:r>
              <a:rPr lang="nl-NL" dirty="0" err="1"/>
              <a:t>reallocation</a:t>
            </a:r>
            <a:r>
              <a:rPr lang="nl-NL" dirty="0"/>
              <a:t> of </a:t>
            </a:r>
            <a:r>
              <a:rPr lang="nl-NL" dirty="0" err="1"/>
              <a:t>tasks</a:t>
            </a:r>
            <a:endParaRPr lang="nl-NL" dirty="0"/>
          </a:p>
          <a:p>
            <a:r>
              <a:rPr lang="nl-NL" dirty="0" err="1"/>
              <a:t>require</a:t>
            </a:r>
            <a:r>
              <a:rPr lang="nl-NL" dirty="0"/>
              <a:t> </a:t>
            </a:r>
            <a:r>
              <a:rPr lang="nl-NL" dirty="0" err="1"/>
              <a:t>national</a:t>
            </a:r>
            <a:r>
              <a:rPr lang="nl-NL" dirty="0"/>
              <a:t> </a:t>
            </a:r>
            <a:r>
              <a:rPr lang="nl-NL" dirty="0" err="1"/>
              <a:t>legislation</a:t>
            </a:r>
            <a:endParaRPr lang="nl-NL" dirty="0"/>
          </a:p>
          <a:p>
            <a:r>
              <a:rPr lang="nl-NL" dirty="0" err="1"/>
              <a:t>require</a:t>
            </a:r>
            <a:r>
              <a:rPr lang="nl-NL" dirty="0"/>
              <a:t> </a:t>
            </a:r>
            <a:r>
              <a:rPr lang="nl-NL" dirty="0" err="1"/>
              <a:t>consultation</a:t>
            </a:r>
            <a:r>
              <a:rPr lang="nl-NL" dirty="0"/>
              <a:t>/ agreement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Member State</a:t>
            </a:r>
          </a:p>
          <a:p>
            <a:r>
              <a:rPr lang="nl-NL" dirty="0" err="1"/>
              <a:t>require</a:t>
            </a:r>
            <a:r>
              <a:rPr lang="nl-NL" dirty="0"/>
              <a:t> EU </a:t>
            </a:r>
            <a:r>
              <a:rPr lang="nl-NL" dirty="0" err="1"/>
              <a:t>legislation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216608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157</Words>
  <Application>Microsoft Macintosh PowerPoint</Application>
  <PresentationFormat>On-screen Show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Lucida Grande</vt:lpstr>
      <vt:lpstr>Verdana</vt:lpstr>
      <vt:lpstr>Maastricht University</vt:lpstr>
      <vt:lpstr>Mutual Recognition 2.0   Royal Netherlands Academy  23 June 2025</vt:lpstr>
      <vt:lpstr>OBJECTIVES of a Project  financed by the European Commission</vt:lpstr>
      <vt:lpstr>Research Team of Mutual Recognition2.0</vt:lpstr>
      <vt:lpstr>Structure of the study</vt:lpstr>
      <vt:lpstr>Findings</vt:lpstr>
    </vt:vector>
  </TitlesOfParts>
  <Company>Maastricht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Adriaans R (BU)</dc:creator>
  <cp:lastModifiedBy>Ancona, Gaetano (STRAFR)</cp:lastModifiedBy>
  <cp:revision>251</cp:revision>
  <cp:lastPrinted>2017-02-22T09:43:12Z</cp:lastPrinted>
  <dcterms:created xsi:type="dcterms:W3CDTF">2016-01-20T13:07:02Z</dcterms:created>
  <dcterms:modified xsi:type="dcterms:W3CDTF">2025-06-30T11:24:46Z</dcterms:modified>
</cp:coreProperties>
</file>