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2" d="100"/>
          <a:sy n="72" d="100"/>
        </p:scale>
        <p:origin x="873" y="7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73FE5-6717-D29F-87EC-A828758BC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7" y="1"/>
            <a:ext cx="12119113" cy="2451651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Navigating between </a:t>
            </a:r>
            <a:br>
              <a:rPr lang="en-US" i="1" dirty="0"/>
            </a:br>
            <a:r>
              <a:rPr lang="en-US" i="1" dirty="0"/>
              <a:t> Scylla and Charybdis</a:t>
            </a:r>
            <a:r>
              <a:rPr lang="en-US" dirty="0"/>
              <a:t>”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B254A1-CB94-5009-91FB-70B499BD1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04" y="2703443"/>
            <a:ext cx="4634736" cy="3149353"/>
          </a:xfrm>
        </p:spPr>
        <p:txBody>
          <a:bodyPr/>
          <a:lstStyle/>
          <a:p>
            <a:r>
              <a:rPr lang="es-ES" dirty="0"/>
              <a:t>A </a:t>
            </a:r>
            <a:r>
              <a:rPr lang="es-ES" dirty="0" err="1"/>
              <a:t>Public</a:t>
            </a:r>
            <a:r>
              <a:rPr lang="es-ES" dirty="0"/>
              <a:t> </a:t>
            </a:r>
            <a:r>
              <a:rPr lang="es-ES" dirty="0" err="1"/>
              <a:t>Prosecutor´s</a:t>
            </a:r>
            <a:r>
              <a:rPr lang="es-ES" dirty="0"/>
              <a:t> </a:t>
            </a:r>
          </a:p>
          <a:p>
            <a:r>
              <a:rPr lang="es-ES" dirty="0"/>
              <a:t>case </a:t>
            </a:r>
            <a:r>
              <a:rPr lang="es-ES" dirty="0" err="1"/>
              <a:t>study</a:t>
            </a:r>
            <a:r>
              <a:rPr lang="es-ES" dirty="0"/>
              <a:t> </a:t>
            </a:r>
            <a:r>
              <a:rPr lang="es-ES" dirty="0" err="1"/>
              <a:t>approach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0BF674-8346-C1D2-6D35-431A4665E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687" y="2303483"/>
            <a:ext cx="7556869" cy="450150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657BE79-FCA3-CA1C-49FA-7945E933D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62" y="4547473"/>
            <a:ext cx="2999492" cy="133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D96E-4647-24D5-7B0E-8581BDE0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" y="212035"/>
            <a:ext cx="11887199" cy="1945696"/>
          </a:xfrm>
        </p:spPr>
        <p:txBody>
          <a:bodyPr>
            <a:normAutofit/>
          </a:bodyPr>
          <a:lstStyle/>
          <a:p>
            <a:r>
              <a:rPr lang="en-US" sz="4000" b="1" dirty="0"/>
              <a:t>1.- Which instruments/options for cross-border cooperation are available on the basis of the current EU legal framework?</a:t>
            </a: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60AC8-374A-DFD2-EF20-EFE323D5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2073966"/>
            <a:ext cx="11681791" cy="4784034"/>
          </a:xfrm>
        </p:spPr>
        <p:txBody>
          <a:bodyPr>
            <a:noAutofit/>
          </a:bodyPr>
          <a:lstStyle/>
          <a:p>
            <a:r>
              <a:rPr lang="es-ES" dirty="0">
                <a:latin typeface="Arial Nova" panose="020B0504020202020204" pitchFamily="34" charset="0"/>
              </a:rPr>
              <a:t>-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Mr. W.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is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an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accused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person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</a:p>
          <a:p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-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Public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Prosecutor at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the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issuing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MS A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already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requested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</a:rPr>
              <a:t> a EAW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b="1" dirty="0">
                <a:latin typeface="Arial Nova" panose="020B0504020202020204" pitchFamily="34" charset="0"/>
              </a:rPr>
              <a:t>A </a:t>
            </a:r>
            <a:r>
              <a:rPr lang="es-ES" sz="2800" b="1" dirty="0" err="1">
                <a:latin typeface="Arial Nova" panose="020B0504020202020204" pitchFamily="34" charset="0"/>
              </a:rPr>
              <a:t>special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focus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on</a:t>
            </a:r>
            <a:r>
              <a:rPr lang="es-ES" sz="2800" b="1" dirty="0">
                <a:latin typeface="Arial Nova" panose="020B0504020202020204" pitchFamily="34" charset="0"/>
              </a:rPr>
              <a:t> EAW </a:t>
            </a:r>
            <a:r>
              <a:rPr lang="es-ES" sz="2800" dirty="0">
                <a:latin typeface="Arial Nova" panose="020B0504020202020204" pitchFamily="34" charset="0"/>
              </a:rPr>
              <a:t>as </a:t>
            </a:r>
            <a:r>
              <a:rPr lang="es-ES" sz="2800" dirty="0" err="1">
                <a:latin typeface="Arial Nova" panose="020B0504020202020204" pitchFamily="34" charset="0"/>
              </a:rPr>
              <a:t>suitable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instrument</a:t>
            </a:r>
            <a:r>
              <a:rPr lang="es-ES" sz="2800" dirty="0">
                <a:latin typeface="Arial Nova" panose="020B0504020202020204" pitchFamily="34" charset="0"/>
              </a:rPr>
              <a:t> for </a:t>
            </a:r>
            <a:r>
              <a:rPr lang="es-ES" sz="2800" dirty="0" err="1">
                <a:latin typeface="Arial Nova" panose="020B0504020202020204" pitchFamily="34" charset="0"/>
              </a:rPr>
              <a:t>ensuring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the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presence</a:t>
            </a:r>
            <a:r>
              <a:rPr lang="es-ES" sz="2800" dirty="0">
                <a:latin typeface="Arial Nova" panose="020B0504020202020204" pitchFamily="34" charset="0"/>
              </a:rPr>
              <a:t> of </a:t>
            </a:r>
            <a:r>
              <a:rPr lang="es-ES" sz="2800" dirty="0" err="1">
                <a:latin typeface="Arial Nova" panose="020B0504020202020204" pitchFamily="34" charset="0"/>
              </a:rPr>
              <a:t>the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accused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person</a:t>
            </a:r>
            <a:r>
              <a:rPr lang="es-ES" sz="2800" dirty="0">
                <a:latin typeface="Arial Nova" panose="020B0504020202020204" pitchFamily="34" charset="0"/>
              </a:rPr>
              <a:t> at trial (</a:t>
            </a:r>
            <a:r>
              <a:rPr lang="es-ES" sz="2800" dirty="0" err="1">
                <a:latin typeface="Arial Nova" panose="020B0504020202020204" pitchFamily="34" charset="0"/>
              </a:rPr>
              <a:t>Delda</a:t>
            </a:r>
            <a:r>
              <a:rPr lang="es-ES" sz="2800" dirty="0">
                <a:latin typeface="Arial Nova" panose="020B0504020202020204" pitchFamily="34" charset="0"/>
              </a:rPr>
              <a:t> case C-583/23)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b="1" dirty="0">
                <a:latin typeface="Arial Nova" panose="020B0504020202020204" pitchFamily="34" charset="0"/>
              </a:rPr>
              <a:t>Real </a:t>
            </a:r>
            <a:r>
              <a:rPr lang="es-ES" sz="2800" b="1" dirty="0" err="1">
                <a:latin typeface="Arial Nova" panose="020B0504020202020204" pitchFamily="34" charset="0"/>
              </a:rPr>
              <a:t>risk</a:t>
            </a:r>
            <a:r>
              <a:rPr lang="es-ES" sz="2800" b="1" dirty="0">
                <a:latin typeface="Arial Nova" panose="020B0504020202020204" pitchFamily="34" charset="0"/>
              </a:rPr>
              <a:t> of irreversible </a:t>
            </a:r>
            <a:r>
              <a:rPr lang="es-ES" sz="2800" b="1" dirty="0" err="1">
                <a:latin typeface="Arial Nova" panose="020B0504020202020204" pitchFamily="34" charset="0"/>
              </a:rPr>
              <a:t>harm</a:t>
            </a:r>
            <a:r>
              <a:rPr lang="es-ES" sz="2800" b="1" dirty="0">
                <a:latin typeface="Arial Nova" panose="020B0504020202020204" pitchFamily="34" charset="0"/>
              </a:rPr>
              <a:t> to </a:t>
            </a:r>
            <a:r>
              <a:rPr lang="es-ES" sz="2800" b="1" dirty="0" err="1">
                <a:latin typeface="Arial Nova" panose="020B0504020202020204" pitchFamily="34" charset="0"/>
              </a:rPr>
              <a:t>the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requested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person´s</a:t>
            </a:r>
            <a:r>
              <a:rPr lang="es-ES" sz="2800" b="1" dirty="0">
                <a:latin typeface="Arial Nova" panose="020B0504020202020204" pitchFamily="34" charset="0"/>
              </a:rPr>
              <a:t>  </a:t>
            </a:r>
            <a:r>
              <a:rPr lang="es-ES" sz="2800" b="1" dirty="0" err="1">
                <a:latin typeface="Arial Nova" panose="020B0504020202020204" pitchFamily="34" charset="0"/>
              </a:rPr>
              <a:t>daughter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dirty="0">
                <a:latin typeface="Arial Nova" panose="020B0504020202020204" pitchFamily="34" charset="0"/>
              </a:rPr>
              <a:t>(GN case C-261/22)</a:t>
            </a:r>
            <a:r>
              <a:rPr lang="es-ES" sz="2800" b="1" dirty="0">
                <a:latin typeface="Arial Nova" panose="020B0504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given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charges</a:t>
            </a:r>
            <a:r>
              <a:rPr lang="es-ES" sz="2800" dirty="0">
                <a:latin typeface="Arial Nova" panose="020B0504020202020204" pitchFamily="34" charset="0"/>
              </a:rPr>
              <a:t> &amp; posible Legal </a:t>
            </a:r>
            <a:r>
              <a:rPr lang="es-ES" sz="2800" dirty="0" err="1">
                <a:latin typeface="Arial Nova" panose="020B0504020202020204" pitchFamily="34" charset="0"/>
              </a:rPr>
              <a:t>issues</a:t>
            </a:r>
            <a:r>
              <a:rPr lang="es-ES" sz="2800" dirty="0">
                <a:latin typeface="Arial Nova" panose="020B0504020202020204" pitchFamily="34" charset="0"/>
              </a:rPr>
              <a:t> at </a:t>
            </a:r>
            <a:r>
              <a:rPr lang="es-ES" sz="2800" dirty="0" err="1">
                <a:latin typeface="Arial Nova" panose="020B0504020202020204" pitchFamily="34" charset="0"/>
              </a:rPr>
              <a:t>stake</a:t>
            </a:r>
            <a:r>
              <a:rPr lang="es-ES" sz="2800" dirty="0">
                <a:latin typeface="Arial Nova" panose="020B05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800" dirty="0">
                <a:latin typeface="Arial Nova" panose="020B0504020202020204" pitchFamily="34" charset="0"/>
              </a:rPr>
              <a:t>     in </a:t>
            </a:r>
            <a:r>
              <a:rPr lang="es-ES" sz="2800" dirty="0" err="1">
                <a:latin typeface="Arial Nova" panose="020B0504020202020204" pitchFamily="34" charset="0"/>
              </a:rPr>
              <a:t>absentia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trials</a:t>
            </a:r>
            <a:endParaRPr lang="es-ES" sz="2800" dirty="0">
              <a:latin typeface="Arial Nova" panose="020B05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800" dirty="0">
                <a:latin typeface="Arial Nova" panose="020B0504020202020204" pitchFamily="34" charset="0"/>
              </a:rPr>
              <a:t>     </a:t>
            </a:r>
            <a:r>
              <a:rPr lang="es-ES" sz="2800" dirty="0" err="1">
                <a:latin typeface="Arial Nova" panose="020B0504020202020204" pitchFamily="34" charset="0"/>
              </a:rPr>
              <a:t>statute</a:t>
            </a:r>
            <a:r>
              <a:rPr lang="es-ES" sz="2800" dirty="0">
                <a:latin typeface="Arial Nova" panose="020B0504020202020204" pitchFamily="34" charset="0"/>
              </a:rPr>
              <a:t>-barred </a:t>
            </a:r>
            <a:r>
              <a:rPr lang="es-ES" sz="2800" dirty="0" err="1">
                <a:latin typeface="Arial Nova" panose="020B0504020202020204" pitchFamily="34" charset="0"/>
              </a:rPr>
              <a:t>limitations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815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D96E-4647-24D5-7B0E-8581BDE0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5" y="-79513"/>
            <a:ext cx="11814313" cy="2237244"/>
          </a:xfrm>
        </p:spPr>
        <p:txBody>
          <a:bodyPr>
            <a:normAutofit/>
          </a:bodyPr>
          <a:lstStyle/>
          <a:p>
            <a:r>
              <a:rPr lang="en-US" sz="4000" b="1" dirty="0"/>
              <a:t>2.- Which instruments/options are not available on the basis of the current EU legal framework?</a:t>
            </a: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60AC8-374A-DFD2-EF20-EFE323D5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2" y="1683026"/>
            <a:ext cx="11814312" cy="51749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3200" b="1" dirty="0">
                <a:latin typeface="Arial Nova" panose="020B0504020202020204" pitchFamily="34" charset="0"/>
              </a:rPr>
              <a:t>EIO </a:t>
            </a:r>
            <a:r>
              <a:rPr lang="es-ES" sz="3200" b="1" dirty="0" err="1">
                <a:latin typeface="Arial Nova" panose="020B0504020202020204" pitchFamily="34" charset="0"/>
              </a:rPr>
              <a:t>temporary</a:t>
            </a:r>
            <a:r>
              <a:rPr lang="es-ES" sz="3200" b="1" dirty="0">
                <a:latin typeface="Arial Nova" panose="020B0504020202020204" pitchFamily="34" charset="0"/>
              </a:rPr>
              <a:t> transfer </a:t>
            </a:r>
            <a:r>
              <a:rPr lang="es-ES" sz="3200" dirty="0">
                <a:latin typeface="Arial Nova" panose="020B0504020202020204" pitchFamily="34" charset="0"/>
              </a:rPr>
              <a:t>(art. 22 EIO DIR)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>
                <a:latin typeface="Arial Nova" panose="020B0504020202020204" pitchFamily="34" charset="0"/>
              </a:rPr>
              <a:t> ESO </a:t>
            </a:r>
            <a:r>
              <a:rPr lang="es-ES" sz="3200" dirty="0">
                <a:latin typeface="Arial Nova" panose="020B0504020202020204" pitchFamily="34" charset="0"/>
              </a:rPr>
              <a:t>(FD 2009/829/JHA)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>
                <a:latin typeface="Arial Nova" panose="020B0504020202020204" pitchFamily="34" charset="0"/>
              </a:rPr>
              <a:t> EAW </a:t>
            </a:r>
            <a:r>
              <a:rPr lang="es-ES" sz="3200" b="1" dirty="0" err="1">
                <a:latin typeface="Arial Nova" panose="020B0504020202020204" pitchFamily="34" charset="0"/>
              </a:rPr>
              <a:t>temporary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surrender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dirty="0">
                <a:latin typeface="Arial Nova" panose="020B0504020202020204" pitchFamily="34" charset="0"/>
              </a:rPr>
              <a:t>(Art. 24 EAW FD)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Postponement</a:t>
            </a:r>
            <a:r>
              <a:rPr lang="es-ES" sz="3200" b="1" dirty="0">
                <a:latin typeface="Arial Nova" panose="020B0504020202020204" pitchFamily="34" charset="0"/>
              </a:rPr>
              <a:t> of actual </a:t>
            </a:r>
            <a:r>
              <a:rPr lang="es-ES" sz="3200" b="1" dirty="0" err="1">
                <a:latin typeface="Arial Nova" panose="020B0504020202020204" pitchFamily="34" charset="0"/>
              </a:rPr>
              <a:t>surrender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based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on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humanitarian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reasons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dirty="0">
                <a:latin typeface="Arial Nova" panose="020B0504020202020204" pitchFamily="34" charset="0"/>
              </a:rPr>
              <a:t>(art. 23 (4) EAW FD)   as </a:t>
            </a:r>
            <a:r>
              <a:rPr lang="es-ES" sz="3200" dirty="0" err="1">
                <a:latin typeface="Arial Nova" panose="020B0504020202020204" pitchFamily="34" charset="0"/>
              </a:rPr>
              <a:t>it</a:t>
            </a:r>
            <a:r>
              <a:rPr lang="es-ES" sz="3200" dirty="0">
                <a:latin typeface="Arial Nova" panose="020B0504020202020204" pitchFamily="34" charset="0"/>
              </a:rPr>
              <a:t> </a:t>
            </a:r>
            <a:r>
              <a:rPr lang="es-ES" sz="3200" dirty="0" err="1">
                <a:latin typeface="Arial Nova" panose="020B0504020202020204" pitchFamily="34" charset="0"/>
              </a:rPr>
              <a:t>is</a:t>
            </a:r>
            <a:r>
              <a:rPr lang="es-ES" sz="3200" dirty="0">
                <a:latin typeface="Arial Nova" panose="020B0504020202020204" pitchFamily="34" charset="0"/>
              </a:rPr>
              <a:t> </a:t>
            </a:r>
            <a:r>
              <a:rPr lang="es-ES" sz="3200" dirty="0" err="1">
                <a:latin typeface="Arial Nova" panose="020B0504020202020204" pitchFamily="34" charset="0"/>
              </a:rPr>
              <a:t>impacticable</a:t>
            </a:r>
            <a:r>
              <a:rPr lang="es-ES" sz="3200" dirty="0">
                <a:latin typeface="Arial Nova" panose="020B0504020202020204" pitchFamily="34" charset="0"/>
              </a:rPr>
              <a:t> for a considerable </a:t>
            </a:r>
            <a:r>
              <a:rPr lang="es-ES" sz="3200" dirty="0" err="1">
                <a:latin typeface="Arial Nova" panose="020B0504020202020204" pitchFamily="34" charset="0"/>
              </a:rPr>
              <a:t>period</a:t>
            </a:r>
            <a:r>
              <a:rPr lang="es-ES" sz="3200" dirty="0">
                <a:latin typeface="Arial Nova" panose="020B0504020202020204" pitchFamily="34" charset="0"/>
              </a:rPr>
              <a:t> of time (EDL case C-699/21)  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 marL="4572" lvl="1" indent="0">
              <a:buNone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43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D96E-4647-24D5-7B0E-8581BDE0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5" y="-79513"/>
            <a:ext cx="11814313" cy="2237244"/>
          </a:xfrm>
        </p:spPr>
        <p:txBody>
          <a:bodyPr>
            <a:normAutofit/>
          </a:bodyPr>
          <a:lstStyle/>
          <a:p>
            <a:r>
              <a:rPr lang="en-US" sz="4000" b="1" dirty="0"/>
              <a:t>3.- Which decision would you take in this situation from the viewpoint of proportionality?</a:t>
            </a: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60AC8-374A-DFD2-EF20-EFE323D5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8" y="1683026"/>
            <a:ext cx="12052852" cy="51749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800" b="1" dirty="0">
                <a:latin typeface="Arial Nova" panose="020B0504020202020204" pitchFamily="34" charset="0"/>
              </a:rPr>
              <a:t>  </a:t>
            </a:r>
            <a:r>
              <a:rPr lang="es-ES" sz="2800" b="1" i="1" dirty="0" err="1">
                <a:latin typeface="Arial Nova" panose="020B0504020202020204" pitchFamily="34" charset="0"/>
              </a:rPr>
              <a:t>Proporcionality</a:t>
            </a:r>
            <a:r>
              <a:rPr lang="es-ES" sz="2800" b="1" i="1" dirty="0">
                <a:latin typeface="Arial Nova" panose="020B0504020202020204" pitchFamily="34" charset="0"/>
              </a:rPr>
              <a:t> test </a:t>
            </a:r>
            <a:r>
              <a:rPr lang="es-ES" sz="2800" b="1" dirty="0">
                <a:latin typeface="Arial Nova" panose="020B0504020202020204" pitchFamily="34" charset="0"/>
              </a:rPr>
              <a:t>in light of </a:t>
            </a:r>
            <a:r>
              <a:rPr lang="es-ES" sz="2800" b="1" dirty="0" err="1">
                <a:latin typeface="Arial Nova" panose="020B0504020202020204" pitchFamily="34" charset="0"/>
              </a:rPr>
              <a:t>an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overall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assessment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based</a:t>
            </a:r>
            <a:r>
              <a:rPr lang="es-ES" sz="2800" b="1" dirty="0">
                <a:latin typeface="Arial Nova" panose="020B0504020202020204" pitchFamily="34" charset="0"/>
              </a:rPr>
              <a:t> </a:t>
            </a:r>
            <a:r>
              <a:rPr lang="es-ES" sz="2800" b="1" dirty="0" err="1">
                <a:latin typeface="Arial Nova" panose="020B0504020202020204" pitchFamily="34" charset="0"/>
              </a:rPr>
              <a:t>on</a:t>
            </a:r>
            <a:r>
              <a:rPr lang="es-ES" sz="2800" b="1" dirty="0">
                <a:latin typeface="Arial Nova" panose="020B0504020202020204" pitchFamily="34" charset="0"/>
              </a:rPr>
              <a:t>:</a:t>
            </a:r>
          </a:p>
          <a:p>
            <a:pPr marL="4572" lvl="1" indent="0">
              <a:buNone/>
            </a:pPr>
            <a:r>
              <a:rPr lang="en-US" sz="2800" b="1" dirty="0">
                <a:latin typeface="Arial Nova" panose="020B0504020202020204" pitchFamily="34" charset="0"/>
              </a:rPr>
              <a:t>	o      </a:t>
            </a:r>
            <a:r>
              <a:rPr lang="en-US" sz="2800" dirty="0">
                <a:latin typeface="Arial Nova" panose="020B0504020202020204" pitchFamily="34" charset="0"/>
              </a:rPr>
              <a:t>Reported health consequences: The risk of irreversible 			harm or death from discontinuity in care;</a:t>
            </a:r>
          </a:p>
          <a:p>
            <a:pPr marL="4572" lvl="1" indent="0">
              <a:buNone/>
            </a:pPr>
            <a:r>
              <a:rPr lang="en-US" sz="2800" dirty="0">
                <a:latin typeface="Arial Nova" panose="020B0504020202020204" pitchFamily="34" charset="0"/>
              </a:rPr>
              <a:t>          </a:t>
            </a:r>
            <a:r>
              <a:rPr lang="en-US" sz="2800" b="1" dirty="0">
                <a:latin typeface="Arial Nova" panose="020B0504020202020204" pitchFamily="34" charset="0"/>
              </a:rPr>
              <a:t>o       </a:t>
            </a:r>
            <a:r>
              <a:rPr lang="en-US" sz="2800" dirty="0">
                <a:latin typeface="Arial Nova" panose="020B0504020202020204" pitchFamily="34" charset="0"/>
              </a:rPr>
              <a:t>Severity of the child dependency to the requested 				person as sole caregiver</a:t>
            </a:r>
          </a:p>
          <a:p>
            <a:pPr marL="4572" lvl="1" indent="0">
              <a:buNone/>
            </a:pPr>
            <a:r>
              <a:rPr lang="en-US" sz="2800" b="1" dirty="0">
                <a:latin typeface="Arial Nova" panose="020B0504020202020204" pitchFamily="34" charset="0"/>
              </a:rPr>
              <a:t>	o       </a:t>
            </a:r>
            <a:r>
              <a:rPr lang="en-US" sz="2800" dirty="0">
                <a:latin typeface="Arial Nova" panose="020B0504020202020204" pitchFamily="34" charset="0"/>
              </a:rPr>
              <a:t>Passage of time (in 2014, so eleven years ago);</a:t>
            </a:r>
          </a:p>
          <a:p>
            <a:pPr marL="4572" lvl="1" indent="0">
              <a:buNone/>
            </a:pPr>
            <a:r>
              <a:rPr lang="en-US" sz="2800" b="1" dirty="0">
                <a:latin typeface="Arial Nova" panose="020B0504020202020204" pitchFamily="34" charset="0"/>
              </a:rPr>
              <a:t>	o</a:t>
            </a:r>
            <a:r>
              <a:rPr lang="en-US" sz="2800" dirty="0">
                <a:latin typeface="Arial Nova" panose="020B0504020202020204" pitchFamily="34" charset="0"/>
              </a:rPr>
              <a:t>	Seriousness of the offences;</a:t>
            </a:r>
          </a:p>
          <a:p>
            <a:pPr marL="4572" lvl="1" indent="0">
              <a:buNone/>
            </a:pPr>
            <a:r>
              <a:rPr lang="en-US" sz="2800" b="1" dirty="0">
                <a:latin typeface="Arial Nova" panose="020B0504020202020204" pitchFamily="34" charset="0"/>
              </a:rPr>
              <a:t>	</a:t>
            </a:r>
            <a:endParaRPr lang="es-ES" sz="2800" b="1" dirty="0">
              <a:latin typeface="Arial Nova" panose="020B05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>
                <a:latin typeface="Arial Nova" panose="020B0504020202020204" pitchFamily="34" charset="0"/>
              </a:rPr>
              <a:t> Alternative/</a:t>
            </a:r>
            <a:r>
              <a:rPr lang="es-ES" sz="3200" b="1" dirty="0" err="1">
                <a:latin typeface="Arial Nova" panose="020B0504020202020204" pitchFamily="34" charset="0"/>
              </a:rPr>
              <a:t>less</a:t>
            </a:r>
            <a:r>
              <a:rPr lang="es-ES" sz="3200" b="1" dirty="0">
                <a:latin typeface="Arial Nova" panose="020B0504020202020204" pitchFamily="34" charset="0"/>
              </a:rPr>
              <a:t>-intrusive </a:t>
            </a:r>
            <a:r>
              <a:rPr lang="es-ES" sz="3200" b="1" dirty="0" err="1">
                <a:latin typeface="Arial Nova" panose="020B0504020202020204" pitchFamily="34" charset="0"/>
              </a:rPr>
              <a:t>measures</a:t>
            </a:r>
            <a:r>
              <a:rPr lang="es-ES" sz="3200" b="1" dirty="0">
                <a:latin typeface="Arial Nova" panose="020B0504020202020204" pitchFamily="34" charset="0"/>
              </a:rPr>
              <a:t> to actual </a:t>
            </a:r>
            <a:r>
              <a:rPr lang="es-ES" sz="3200" b="1" dirty="0" err="1">
                <a:latin typeface="Arial Nova" panose="020B0504020202020204" pitchFamily="34" charset="0"/>
              </a:rPr>
              <a:t>surrender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2800" dirty="0">
                <a:latin typeface="Arial Nova" panose="020B0504020202020204" pitchFamily="34" charset="0"/>
              </a:rPr>
              <a:t>(Puig </a:t>
            </a:r>
            <a:r>
              <a:rPr lang="es-ES" sz="2800" dirty="0" err="1">
                <a:latin typeface="Arial Nova" panose="020B0504020202020204" pitchFamily="34" charset="0"/>
              </a:rPr>
              <a:t>Gordi</a:t>
            </a:r>
            <a:r>
              <a:rPr lang="es-ES" sz="2800" dirty="0">
                <a:latin typeface="Arial Nova" panose="020B0504020202020204" pitchFamily="34" charset="0"/>
              </a:rPr>
              <a:t> and </a:t>
            </a:r>
            <a:r>
              <a:rPr lang="es-ES" sz="2800" dirty="0" err="1">
                <a:latin typeface="Arial Nova" panose="020B0504020202020204" pitchFamily="34" charset="0"/>
              </a:rPr>
              <a:t>other</a:t>
            </a:r>
            <a:r>
              <a:rPr lang="es-ES" sz="2800" dirty="0">
                <a:latin typeface="Arial Nova" panose="020B0504020202020204" pitchFamily="34" charset="0"/>
              </a:rPr>
              <a:t> and GN cases)</a:t>
            </a:r>
            <a:r>
              <a:rPr lang="es-ES" sz="2800" b="1" dirty="0">
                <a:latin typeface="Arial Nova" panose="020B0504020202020204" pitchFamily="34" charset="0"/>
              </a:rPr>
              <a:t>: </a:t>
            </a:r>
            <a:r>
              <a:rPr lang="es-ES" sz="3200" b="1" dirty="0">
                <a:solidFill>
                  <a:srgbClr val="0070C0"/>
                </a:solidFill>
                <a:latin typeface="Arial Nova" panose="020B0504020202020204" pitchFamily="34" charset="0"/>
              </a:rPr>
              <a:t>EIO </a:t>
            </a:r>
            <a:r>
              <a:rPr lang="es-ES" sz="3200" b="1" dirty="0" err="1">
                <a:solidFill>
                  <a:srgbClr val="0070C0"/>
                </a:solidFill>
                <a:latin typeface="Arial Nova" panose="020B0504020202020204" pitchFamily="34" charset="0"/>
              </a:rPr>
              <a:t>aimed</a:t>
            </a:r>
            <a:r>
              <a:rPr lang="es-ES" sz="3200" b="1" dirty="0">
                <a:solidFill>
                  <a:srgbClr val="0070C0"/>
                </a:solidFill>
                <a:latin typeface="Arial Nova" panose="020B0504020202020204" pitchFamily="34" charset="0"/>
              </a:rPr>
              <a:t> at </a:t>
            </a:r>
            <a:r>
              <a:rPr lang="es-ES" sz="3200" b="1" dirty="0" err="1">
                <a:solidFill>
                  <a:srgbClr val="0070C0"/>
                </a:solidFill>
                <a:latin typeface="Arial Nova" panose="020B0504020202020204" pitchFamily="34" charset="0"/>
              </a:rPr>
              <a:t>videconferencing</a:t>
            </a:r>
            <a:r>
              <a:rPr lang="es-ES" sz="3200" b="1" dirty="0">
                <a:solidFill>
                  <a:srgbClr val="0070C0"/>
                </a:solidFill>
                <a:latin typeface="Arial Nova" panose="020B0504020202020204" pitchFamily="34" charset="0"/>
              </a:rPr>
              <a:t> of </a:t>
            </a:r>
            <a:r>
              <a:rPr lang="es-ES" sz="3200" b="1" dirty="0" err="1">
                <a:solidFill>
                  <a:srgbClr val="0070C0"/>
                </a:solidFill>
                <a:latin typeface="Arial Nova" panose="020B0504020202020204" pitchFamily="34" charset="0"/>
              </a:rPr>
              <a:t>the</a:t>
            </a:r>
            <a:r>
              <a:rPr lang="es-ES" sz="3200" b="1" dirty="0">
                <a:solidFill>
                  <a:srgbClr val="0070C0"/>
                </a:solidFill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solidFill>
                  <a:srgbClr val="0070C0"/>
                </a:solidFill>
                <a:latin typeface="Arial Nova" panose="020B0504020202020204" pitchFamily="34" charset="0"/>
              </a:rPr>
              <a:t>defendant</a:t>
            </a:r>
            <a:r>
              <a:rPr lang="es-ES" sz="3200" b="1" dirty="0">
                <a:solidFill>
                  <a:srgbClr val="0070C0"/>
                </a:solidFill>
                <a:latin typeface="Arial Nova" panose="020B0504020202020204" pitchFamily="34" charset="0"/>
              </a:rPr>
              <a:t> at trial </a:t>
            </a:r>
            <a:r>
              <a:rPr lang="es-ES" sz="2800" dirty="0">
                <a:latin typeface="Arial Nova" panose="020B0504020202020204" pitchFamily="34" charset="0"/>
              </a:rPr>
              <a:t>(</a:t>
            </a:r>
            <a:r>
              <a:rPr lang="es-ES" sz="2800" dirty="0" err="1">
                <a:latin typeface="Arial Nova" panose="020B0504020202020204" pitchFamily="34" charset="0"/>
              </a:rPr>
              <a:t>also</a:t>
            </a:r>
            <a:r>
              <a:rPr lang="es-ES" sz="2800" dirty="0">
                <a:latin typeface="Arial Nova" panose="020B0504020202020204" pitchFamily="34" charset="0"/>
              </a:rPr>
              <a:t>, para. 44 </a:t>
            </a:r>
            <a:r>
              <a:rPr lang="es-ES" sz="2800" dirty="0" err="1">
                <a:latin typeface="Arial Nova" panose="020B0504020202020204" pitchFamily="34" charset="0"/>
              </a:rPr>
              <a:t>Delda</a:t>
            </a:r>
            <a:r>
              <a:rPr lang="es-ES" sz="2800" dirty="0">
                <a:latin typeface="Arial Nova" panose="020B0504020202020204" pitchFamily="34" charset="0"/>
              </a:rPr>
              <a:t> case </a:t>
            </a:r>
            <a:r>
              <a:rPr lang="es-ES" sz="2800" dirty="0" err="1">
                <a:latin typeface="Arial Nova" panose="020B0504020202020204" pitchFamily="34" charset="0"/>
              </a:rPr>
              <a:t>judgement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does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not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exclude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this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possibility</a:t>
            </a:r>
            <a:r>
              <a:rPr lang="de-DE" sz="2800" dirty="0">
                <a:latin typeface="Arial Nova" panose="020B0504020202020204" pitchFamily="34" charset="0"/>
              </a:rPr>
              <a:t>–art. 9 (2) EIO DIR-.</a:t>
            </a:r>
            <a:r>
              <a:rPr lang="es-ES" sz="2800" dirty="0">
                <a:latin typeface="Arial Nova" panose="020B0504020202020204" pitchFamily="34" charset="0"/>
              </a:rPr>
              <a:t>)  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 marL="4572" lvl="1" indent="0">
              <a:buNone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5353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D96E-4647-24D5-7B0E-8581BDE0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5" y="-79513"/>
            <a:ext cx="11814313" cy="2237244"/>
          </a:xfrm>
        </p:spPr>
        <p:txBody>
          <a:bodyPr>
            <a:normAutofit/>
          </a:bodyPr>
          <a:lstStyle/>
          <a:p>
            <a:r>
              <a:rPr lang="en-US" sz="4000" b="1" dirty="0"/>
              <a:t>4.- Which decision would you take in this situation from the viewpoint of effectiveness? </a:t>
            </a: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60AC8-374A-DFD2-EF20-EFE323D5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8" y="1683026"/>
            <a:ext cx="12052852" cy="51749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800" b="1" dirty="0">
                <a:latin typeface="Arial Nova" panose="020B0504020202020204" pitchFamily="34" charset="0"/>
              </a:rPr>
              <a:t>  </a:t>
            </a:r>
            <a:r>
              <a:rPr lang="en-US" sz="2800" b="1" dirty="0">
                <a:latin typeface="Arial Nova" panose="020B0504020202020204" pitchFamily="34" charset="0"/>
              </a:rPr>
              <a:t>Effectiveness of justice requires prosecution of cross-border drug trafficking. However, the objectives of justice must not override human rights protections</a:t>
            </a:r>
            <a:r>
              <a:rPr lang="en-US" sz="2800" dirty="0">
                <a:latin typeface="Arial Nova" panose="020B05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 Nova" panose="020B05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 Nova" panose="020B0504020202020204" pitchFamily="34" charset="0"/>
              </a:rPr>
              <a:t>Practical tailor-made solutions to the deadlock caused by refused surrender of the requested person?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tx1"/>
              </a:solidFill>
              <a:latin typeface="Arial Nova" panose="020B0504020202020204" pitchFamily="34" charset="0"/>
            </a:endParaRPr>
          </a:p>
          <a:p>
            <a:pPr marL="4572" lvl="1" indent="0">
              <a:buNone/>
            </a:pPr>
            <a:r>
              <a:rPr lang="es-ES" sz="3200" b="1" dirty="0">
                <a:latin typeface="Arial Nova" panose="020B0504020202020204" pitchFamily="34" charset="0"/>
              </a:rPr>
              <a:t>a).- </a:t>
            </a:r>
            <a:r>
              <a:rPr lang="en-US" sz="3200" b="1" dirty="0">
                <a:latin typeface="Arial Nova" panose="020B0504020202020204" pitchFamily="34" charset="0"/>
              </a:rPr>
              <a:t>Partial Transfer of proceedings </a:t>
            </a:r>
            <a:r>
              <a:rPr lang="en-US" sz="3200" dirty="0">
                <a:latin typeface="Arial Nova" panose="020B0504020202020204" pitchFamily="34" charset="0"/>
              </a:rPr>
              <a:t>(Art. 21 of Conv. 1959/ Conv. on the Transfer of Proceedings in Criminal Matters, 1972 and new Regulation 2024/3011)</a:t>
            </a:r>
            <a:r>
              <a:rPr lang="es-ES" sz="2800" dirty="0">
                <a:latin typeface="Arial Nova" panose="020B0504020202020204" pitchFamily="34" charset="0"/>
              </a:rPr>
              <a:t>  </a:t>
            </a:r>
          </a:p>
          <a:p>
            <a:pPr marL="4572" lvl="1" indent="0">
              <a:buNone/>
            </a:pPr>
            <a:r>
              <a:rPr lang="es-ES" sz="2800" b="1" dirty="0">
                <a:latin typeface="Arial Nova" panose="020B0504020202020204" pitchFamily="34" charset="0"/>
              </a:rPr>
              <a:t>b) </a:t>
            </a:r>
            <a:r>
              <a:rPr lang="es-ES" sz="3200" b="1" dirty="0" err="1">
                <a:latin typeface="Arial Nova" panose="020B0504020202020204" pitchFamily="34" charset="0"/>
              </a:rPr>
              <a:t>Undertaking</a:t>
            </a:r>
            <a:r>
              <a:rPr lang="es-ES" sz="3200" b="1" dirty="0">
                <a:latin typeface="Arial Nova" panose="020B0504020202020204" pitchFamily="34" charset="0"/>
              </a:rPr>
              <a:t> of </a:t>
            </a:r>
            <a:r>
              <a:rPr lang="es-ES" sz="3200" b="1" dirty="0" err="1">
                <a:latin typeface="Arial Nova" panose="020B0504020202020204" pitchFamily="34" charset="0"/>
              </a:rPr>
              <a:t>execution</a:t>
            </a:r>
            <a:r>
              <a:rPr lang="es-ES" sz="3200" b="1" dirty="0">
                <a:latin typeface="Arial Nova" panose="020B0504020202020204" pitchFamily="34" charset="0"/>
              </a:rPr>
              <a:t> of </a:t>
            </a:r>
            <a:r>
              <a:rPr lang="es-ES" sz="3200" b="1" dirty="0" err="1">
                <a:latin typeface="Arial Nova" panose="020B0504020202020204" pitchFamily="34" charset="0"/>
              </a:rPr>
              <a:t>sentence</a:t>
            </a:r>
            <a:r>
              <a:rPr lang="es-ES" sz="3200" b="1" dirty="0">
                <a:latin typeface="Arial Nova" panose="020B0504020202020204" pitchFamily="34" charset="0"/>
              </a:rPr>
              <a:t> </a:t>
            </a:r>
            <a:r>
              <a:rPr lang="es-ES" sz="3200" b="1" dirty="0" err="1">
                <a:latin typeface="Arial Nova" panose="020B0504020202020204" pitchFamily="34" charset="0"/>
              </a:rPr>
              <a:t>by</a:t>
            </a:r>
            <a:r>
              <a:rPr lang="es-ES" sz="3200" b="1" dirty="0">
                <a:latin typeface="Arial Nova" panose="020B0504020202020204" pitchFamily="34" charset="0"/>
              </a:rPr>
              <a:t> MS B </a:t>
            </a:r>
            <a:r>
              <a:rPr lang="es-ES" sz="2800" dirty="0" err="1">
                <a:latin typeface="Arial Nova" panose="020B0504020202020204" pitchFamily="34" charset="0"/>
              </a:rPr>
              <a:t>on</a:t>
            </a:r>
            <a:r>
              <a:rPr lang="es-ES" sz="2800" dirty="0">
                <a:latin typeface="Arial Nova" panose="020B0504020202020204" pitchFamily="34" charset="0"/>
              </a:rPr>
              <a:t> </a:t>
            </a:r>
            <a:r>
              <a:rPr lang="es-ES" sz="2800" dirty="0" err="1">
                <a:latin typeface="Arial Nova" panose="020B0504020202020204" pitchFamily="34" charset="0"/>
              </a:rPr>
              <a:t>the</a:t>
            </a:r>
            <a:r>
              <a:rPr lang="es-ES" sz="2800" dirty="0">
                <a:latin typeface="Arial Nova" panose="020B0504020202020204" pitchFamily="34" charset="0"/>
              </a:rPr>
              <a:t> basis of Art. 4 (6)  of </a:t>
            </a:r>
            <a:r>
              <a:rPr lang="es-ES" sz="2800" dirty="0" err="1">
                <a:latin typeface="Arial Nova" panose="020B0504020202020204" pitchFamily="34" charset="0"/>
              </a:rPr>
              <a:t>the</a:t>
            </a:r>
            <a:r>
              <a:rPr lang="es-ES" sz="2800" dirty="0">
                <a:latin typeface="Arial Nova" panose="020B0504020202020204" pitchFamily="34" charset="0"/>
              </a:rPr>
              <a:t> EAW FD  (Home </a:t>
            </a:r>
            <a:r>
              <a:rPr lang="es-ES" sz="2800" dirty="0" err="1">
                <a:latin typeface="Arial Nova" panose="020B0504020202020204" pitchFamily="34" charset="0"/>
              </a:rPr>
              <a:t>arrest</a:t>
            </a:r>
            <a:r>
              <a:rPr lang="es-ES" sz="2800" dirty="0">
                <a:latin typeface="Arial Nova" panose="020B0504020202020204" pitchFamily="34" charset="0"/>
              </a:rPr>
              <a:t>?)</a:t>
            </a:r>
          </a:p>
          <a:p>
            <a:pPr marL="0" indent="0">
              <a:buNone/>
            </a:pPr>
            <a:endParaRPr lang="es-ES" sz="3200" dirty="0">
              <a:latin typeface="Arial Nova" panose="020B0504020202020204" pitchFamily="34" charset="0"/>
            </a:endParaRPr>
          </a:p>
          <a:p>
            <a:pPr marL="4572" lvl="1" indent="0">
              <a:buNone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651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D96E-4647-24D5-7B0E-8581BDE0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-79513"/>
            <a:ext cx="11237844" cy="1497496"/>
          </a:xfrm>
        </p:spPr>
        <p:txBody>
          <a:bodyPr>
            <a:normAutofit/>
          </a:bodyPr>
          <a:lstStyle/>
          <a:p>
            <a:r>
              <a:rPr lang="en-US" sz="4000" b="1" dirty="0"/>
              <a:t>Final remarks </a:t>
            </a: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60AC8-374A-DFD2-EF20-EFE323D5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04" y="1338470"/>
            <a:ext cx="12013096" cy="551953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800" b="1" dirty="0">
                <a:latin typeface="Arial Nova" panose="020B0504020202020204" pitchFamily="34" charset="0"/>
              </a:rPr>
              <a:t>  </a:t>
            </a:r>
            <a:r>
              <a:rPr lang="en-US" sz="3200" b="1" dirty="0">
                <a:latin typeface="Arial Nova" panose="020B0504020202020204" pitchFamily="34" charset="0"/>
              </a:rPr>
              <a:t>MS A should refrain from issuing EAW and should instead consider using alternative  EIO / MLA</a:t>
            </a:r>
            <a:r>
              <a:rPr lang="en-US" sz="3200" dirty="0">
                <a:latin typeface="Arial Nova" panose="020B0504020202020204" pitchFamily="34" charset="0"/>
              </a:rPr>
              <a:t> 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rial Nova" panose="020B0504020202020204" pitchFamily="34" charset="0"/>
              </a:rPr>
              <a:t> Importance of ECJ case-law on testing real risks of breach of fundamental rights at stake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rial Nova" panose="020B0504020202020204" pitchFamily="34" charset="0"/>
              </a:rPr>
              <a:t> </a:t>
            </a:r>
            <a:r>
              <a:rPr lang="en-US" sz="3200" b="1" dirty="0">
                <a:latin typeface="Arial Nova" panose="020B0504020202020204" pitchFamily="34" charset="0"/>
              </a:rPr>
              <a:t>Triggering the opening of parallel </a:t>
            </a:r>
            <a:r>
              <a:rPr lang="en-US" sz="3200" dirty="0">
                <a:latin typeface="Arial Nova" panose="020B0504020202020204" pitchFamily="34" charset="0"/>
              </a:rPr>
              <a:t>criminal proceedings in MS B is a reasonable option for the vast majority of charges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rial Nova" panose="020B0504020202020204" pitchFamily="34" charset="0"/>
              </a:rPr>
              <a:t> </a:t>
            </a:r>
            <a:r>
              <a:rPr lang="en-US" sz="3200" b="1" dirty="0">
                <a:latin typeface="Arial Nova" panose="020B0504020202020204" pitchFamily="34" charset="0"/>
              </a:rPr>
              <a:t>Transfer of criminal proceedings should avoid ne bis in idem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rial Nova" panose="020B0504020202020204" pitchFamily="34" charset="0"/>
              </a:rPr>
              <a:t> Importance of </a:t>
            </a:r>
            <a:r>
              <a:rPr lang="en-US" sz="3200" b="1" dirty="0">
                <a:latin typeface="Arial Nova" panose="020B0504020202020204" pitchFamily="34" charset="0"/>
              </a:rPr>
              <a:t>domestic legal systems </a:t>
            </a:r>
            <a:r>
              <a:rPr lang="en-US" sz="3200" dirty="0">
                <a:latin typeface="Arial Nova" panose="020B0504020202020204" pitchFamily="34" charset="0"/>
              </a:rPr>
              <a:t>and the balance between lex loci and lex </a:t>
            </a:r>
            <a:r>
              <a:rPr lang="en-US" sz="3200" dirty="0" err="1">
                <a:latin typeface="Arial Nova" panose="020B0504020202020204" pitchFamily="34" charset="0"/>
              </a:rPr>
              <a:t>fori</a:t>
            </a:r>
            <a:r>
              <a:rPr lang="en-US" sz="3200" dirty="0">
                <a:latin typeface="Arial Nova" panose="020B0504020202020204" pitchFamily="34" charset="0"/>
              </a:rPr>
              <a:t> criteria </a:t>
            </a:r>
            <a:endParaRPr lang="es-ES" sz="3200" dirty="0">
              <a:latin typeface="Arial Nova" panose="020B0504020202020204" pitchFamily="34" charset="0"/>
            </a:endParaRPr>
          </a:p>
          <a:p>
            <a:pPr marL="4572" lvl="1" indent="0">
              <a:buNone/>
            </a:pPr>
            <a:r>
              <a:rPr lang="es-ES" sz="2800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09887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99</TotalTime>
  <Words>547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Nova</vt:lpstr>
      <vt:lpstr>Calibri Light</vt:lpstr>
      <vt:lpstr>Wingdings</vt:lpstr>
      <vt:lpstr>Metropolitano</vt:lpstr>
      <vt:lpstr>“Navigating between   Scylla and Charybdis”</vt:lpstr>
      <vt:lpstr>1.- Which instruments/options for cross-border cooperation are available on the basis of the current EU legal framework?</vt:lpstr>
      <vt:lpstr>2.- Which instruments/options are not available on the basis of the current EU legal framework?</vt:lpstr>
      <vt:lpstr>3.- Which decision would you take in this situation from the viewpoint of proportionality?</vt:lpstr>
      <vt:lpstr>4.- Which decision would you take in this situation from the viewpoint of effectiveness? </vt:lpstr>
      <vt:lpstr>Final remarks </vt:lpstr>
    </vt:vector>
  </TitlesOfParts>
  <Company>MINISTERIO DE JUSTICIA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“Navigating between   Scylla and Charybdis”</dc:title>
  <dc:creator>Francisco Jimenez-Villarejo Fernandez</dc:creator>
  <cp:lastModifiedBy>Francisco Jimenez-Villarejo Fernandez</cp:lastModifiedBy>
  <cp:revision>1</cp:revision>
  <dcterms:created xsi:type="dcterms:W3CDTF">2025-06-23T22:11:49Z</dcterms:created>
  <dcterms:modified xsi:type="dcterms:W3CDTF">2025-06-23T23:51:10Z</dcterms:modified>
</cp:coreProperties>
</file>