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4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05613" cy="99441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EAD8A0-8031-D19A-C958-CFB57DCEC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31C5038-4D43-D856-1EDB-A9BD5798B8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F208B3-618C-5214-5D6C-BA1B3F1B1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C6C5-CE2A-4227-AA99-04B15F166054}" type="datetimeFigureOut">
              <a:rPr lang="nl-NL" smtClean="0"/>
              <a:t>19-6-2025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952275-9FDF-0DAD-92B2-7E821BBB2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0692AE-93A0-5CAF-BE02-C8C615DAC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F078-BC80-4167-A173-90289F9B8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74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67823D-8161-3574-A0D2-6C145D669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CAA1B71-C4B2-0586-62E0-024651F6DD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7160DA-B8F7-7AC8-2816-2825D2B3D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C6C5-CE2A-4227-AA99-04B15F166054}" type="datetimeFigureOut">
              <a:rPr lang="nl-NL" smtClean="0"/>
              <a:t>19-6-2025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D1946F-A58C-5412-84F3-697ECBC9E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D166D4-8A2B-38F2-1A74-469AF668B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F078-BC80-4167-A173-90289F9B8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341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A325194-8A1F-83B9-7028-C9E56FD4E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192704E-9735-7396-5B73-E9726EEFE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74F943-F81F-5672-D3C6-C98D8AF02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C6C5-CE2A-4227-AA99-04B15F166054}" type="datetimeFigureOut">
              <a:rPr lang="nl-NL" smtClean="0"/>
              <a:t>19-6-2025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999B78-0AF4-C1C4-5E22-92AA97685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6632E5-E6D5-E8F8-6275-51F5D2040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F078-BC80-4167-A173-90289F9B8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5944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ChangeArrowheads="1"/>
          </p:cNvSpPr>
          <p:nvPr userDrawn="1"/>
        </p:nvSpPr>
        <p:spPr bwMode="auto">
          <a:xfrm>
            <a:off x="0" y="1079500"/>
            <a:ext cx="4060800" cy="304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4" name="Rectangle 8"/>
          <p:cNvSpPr>
            <a:spLocks noChangeArrowheads="1"/>
          </p:cNvSpPr>
          <p:nvPr userDrawn="1"/>
        </p:nvSpPr>
        <p:spPr bwMode="auto">
          <a:xfrm>
            <a:off x="2030400" y="1079500"/>
            <a:ext cx="5079600" cy="3048000"/>
          </a:xfrm>
          <a:prstGeom prst="rect">
            <a:avLst/>
          </a:prstGeom>
          <a:solidFill>
            <a:srgbClr val="C1C1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4060800" y="1079500"/>
            <a:ext cx="4555480" cy="30480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30400" y="4427538"/>
            <a:ext cx="8114761" cy="730250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noProof="0"/>
              <a:t>Click to edit Master title style</a:t>
            </a:r>
            <a:endParaRPr lang="nl-NL" noProof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30400" y="5518150"/>
            <a:ext cx="8128800" cy="93503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en-US" noProof="0"/>
              <a:t>Click to edit Master subtitle style</a:t>
            </a:r>
            <a:endParaRPr lang="nl-NL" noProof="0"/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8616280" y="1079500"/>
            <a:ext cx="3573320" cy="304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4113" name="Picture 17" descr="A_110364-01-PPT_RvR_DEF_Formaten_300-dpi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10000" y="1079500"/>
            <a:ext cx="30492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2E99EF4-CC6C-4E6A-8A87-F5318936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14 maart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AF81007-90D6-4339-A8ED-AEA3CD458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Country report Netherlands: update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C974574-61D3-458F-9893-0478D61FC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B8E9-5EF0-4736-B2DB-097EB46EBB33}" type="slidenum">
              <a:rPr lang="nl-NL" smtClean="0"/>
              <a:t>‹nr.›</a:t>
            </a:fld>
            <a:endParaRPr lang="nl-NL"/>
          </a:p>
        </p:txBody>
      </p:sp>
      <p:pic>
        <p:nvPicPr>
          <p:cNvPr id="4114" name="iLogo"/>
          <p:cNvPicPr/>
          <p:nvPr/>
        </p:nvPicPr>
        <p:blipFill>
          <a:blip r:embed="rId3"/>
          <a:stretch>
            <a:fillRect/>
          </a:stretch>
        </p:blipFill>
        <p:spPr>
          <a:xfrm>
            <a:off x="10672200" y="413640"/>
            <a:ext cx="993600" cy="60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932564"/>
      </p:ext>
    </p:extLst>
  </p:cSld>
  <p:clrMapOvr>
    <a:masterClrMapping/>
  </p:clrMapOvr>
  <p:transition/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t>14 maart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t>Country report Netherlands: update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CA5A0-4B1D-4A14-8811-788AE825D559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44602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906589"/>
            <a:ext cx="8113161" cy="669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0" y="2987676"/>
            <a:ext cx="3981600" cy="3548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3562" y="2987676"/>
            <a:ext cx="3981600" cy="3548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t>14 maart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t>Country report Netherlands: update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D7BD2-2969-4CBD-8DB1-AFD36198861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374688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0400" y="2988001"/>
            <a:ext cx="3981600" cy="744819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1961" y="2988000"/>
            <a:ext cx="3981600" cy="745200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t>14 maart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t>Country report Netherlands: update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FD4BD-C0E1-478E-AE19-8BE19D545F73}" type="slidenum">
              <a:rPr lang="nl-NL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030400" y="1906589"/>
            <a:ext cx="8113161" cy="669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2030400" y="3823200"/>
            <a:ext cx="3981600" cy="2725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161961" y="3823200"/>
            <a:ext cx="3981600" cy="2725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802289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3C0975E4-FBA9-462C-B52A-78C24597D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11" name="Tijdelijke aanduiding voor datum 10">
            <a:extLst>
              <a:ext uri="{FF2B5EF4-FFF2-40B4-BE49-F238E27FC236}">
                <a16:creationId xmlns:a16="http://schemas.microsoft.com/office/drawing/2014/main" id="{A1188DBE-A9ED-4ECC-91DE-1CC3ECC07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14 maart 2024</a:t>
            </a:r>
          </a:p>
        </p:txBody>
      </p:sp>
      <p:sp>
        <p:nvSpPr>
          <p:cNvPr id="12" name="Tijdelijke aanduiding voor voettekst 11">
            <a:extLst>
              <a:ext uri="{FF2B5EF4-FFF2-40B4-BE49-F238E27FC236}">
                <a16:creationId xmlns:a16="http://schemas.microsoft.com/office/drawing/2014/main" id="{C9601205-D7A4-479E-8309-69E94CB9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Country report Netherlands: update</a:t>
            </a:r>
          </a:p>
        </p:txBody>
      </p:sp>
      <p:sp>
        <p:nvSpPr>
          <p:cNvPr id="13" name="Tijdelijke aanduiding voor dianummer 12">
            <a:extLst>
              <a:ext uri="{FF2B5EF4-FFF2-40B4-BE49-F238E27FC236}">
                <a16:creationId xmlns:a16="http://schemas.microsoft.com/office/drawing/2014/main" id="{2F07D39A-E44A-4B29-8B88-07C40BE5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B8E9-5EF0-4736-B2DB-097EB46EB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924886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t>14 maart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t>Country report Netherlands: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650C-8C65-4F3F-AFCB-9DFD34A689A0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115668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82491-DD47-9F22-8E0F-5411BF794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B30C77-BD1E-DF8C-B163-961BD76C7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D8E472-1C9E-77E1-9033-D644B3242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C6C5-CE2A-4227-AA99-04B15F166054}" type="datetimeFigureOut">
              <a:rPr lang="nl-NL" smtClean="0"/>
              <a:t>19-6-2025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216A00-D104-4933-7E16-053526604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FEDFFE-BE72-5DD8-F75F-580144164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F078-BC80-4167-A173-90289F9B8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122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FCF31-76AA-D157-EDCE-00222562B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C715DA7-A171-4540-57BA-BE0C4BF12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AC3D5A-4D7F-233E-515B-CF7BC3375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C6C5-CE2A-4227-AA99-04B15F166054}" type="datetimeFigureOut">
              <a:rPr lang="nl-NL" smtClean="0"/>
              <a:t>19-6-2025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1C51E2-9F03-8A16-F05E-9DFBDC04F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DF2A05-D490-A55C-F8BC-32F8505E7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F078-BC80-4167-A173-90289F9B8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546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B2D055-87E1-A9DE-B214-616D12759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78A7D1-FB24-280B-E587-946DE3DDB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F9D1583-2E34-B206-E76D-2593DD64F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6D48585-2FF5-864E-7E70-7D72D339C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C6C5-CE2A-4227-AA99-04B15F166054}" type="datetimeFigureOut">
              <a:rPr lang="nl-NL" smtClean="0"/>
              <a:t>19-6-2025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47374CC-D3B1-DC37-42F1-E1DA6E5D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857F34D-AD3B-AED7-E3C2-B4814B217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F078-BC80-4167-A173-90289F9B8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110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264D2-F252-9485-D70B-05D98677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7CF3353-61EF-6E07-0F04-1F850A6DD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D26759-AB58-A33F-33B0-FC1AA21F4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2721C9A-DB24-59AB-B12A-47DB9D013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97E6D3C-0014-F8B4-7787-D77E5C73C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4954BE2-7588-4BB0-EE71-C833DF6B0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C6C5-CE2A-4227-AA99-04B15F166054}" type="datetimeFigureOut">
              <a:rPr lang="nl-NL" smtClean="0"/>
              <a:t>19-6-2025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50540E1-53AB-1D4F-0653-114E1370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365EB82-FB66-D6B1-FB88-02BCC11FB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F078-BC80-4167-A173-90289F9B8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370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CE307-3540-FDC2-63A8-6ED7A6B69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E0BAC9A-E141-A0F0-129A-D10801C95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C6C5-CE2A-4227-AA99-04B15F166054}" type="datetimeFigureOut">
              <a:rPr lang="nl-NL" smtClean="0"/>
              <a:t>19-6-2025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F646631-6E1D-838B-2093-A9DDF89C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D9FF032-AA01-6B58-B6E3-7B46B0FD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F078-BC80-4167-A173-90289F9B8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210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7BD26D9-9C81-DBB3-F957-1D6383EE0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C6C5-CE2A-4227-AA99-04B15F166054}" type="datetimeFigureOut">
              <a:rPr lang="nl-NL" smtClean="0"/>
              <a:t>19-6-2025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301B0DF-2811-9FBC-0412-1E97249A2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83D76D0-4FA0-19A4-5FB3-75D6DBC7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F078-BC80-4167-A173-90289F9B8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321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7D2A93-C0E7-3B5D-5D16-FDF6349D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840E63-7B31-B4E1-C7FD-39A5A0F0B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BDAE996-D594-140B-3F49-D59CB27E9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73070B7-7876-F565-30ED-B2220638C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C6C5-CE2A-4227-AA99-04B15F166054}" type="datetimeFigureOut">
              <a:rPr lang="nl-NL" smtClean="0"/>
              <a:t>19-6-2025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8B5B35-4B2A-33C1-495E-704E89D9A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4EF1619-518B-3596-08FB-52F015D5B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F078-BC80-4167-A173-90289F9B8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893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25A135-875A-58C8-223F-63264BA05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59DC1C1-08DC-9031-3034-BAA50E2B4F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B0AD2FA-9147-7C7B-23B1-CDE4E6B1D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D02E5BE-59E3-15B5-2296-409FF4108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C6C5-CE2A-4227-AA99-04B15F166054}" type="datetimeFigureOut">
              <a:rPr lang="nl-NL" smtClean="0"/>
              <a:t>19-6-2025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BB867C5-E97A-8882-3B26-EF1C4E934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41F3AB9-8F68-BCF9-21B9-7101DA3BC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F078-BC80-4167-A173-90289F9B8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05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1884416-61B1-CB64-2E00-B69B47F3B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41820D8-735E-722F-7118-B03F21B27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A40DEA-8E30-4ECE-CA5A-8013FA054A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B4C6C5-CE2A-4227-AA99-04B15F166054}" type="datetimeFigureOut">
              <a:rPr lang="nl-NL" smtClean="0"/>
              <a:t>19-6-2025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A070F7F-6DDB-839C-B498-62F0826AA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84F8BC-BD5E-DD0F-9AF6-E94493DDC4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B9F078-BC80-4167-A173-90289F9B8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64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0" y="1906589"/>
            <a:ext cx="8113161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32000" y="2987676"/>
            <a:ext cx="8113161" cy="354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  <a:p>
            <a:pPr lvl="5"/>
            <a:r>
              <a:rPr lang="nl-NL" noProof="0"/>
              <a:t>Zesde niveau</a:t>
            </a:r>
          </a:p>
          <a:p>
            <a:pPr lvl="6"/>
            <a:r>
              <a:rPr lang="nl-NL" noProof="0"/>
              <a:t>Zevende niveau</a:t>
            </a:r>
          </a:p>
          <a:p>
            <a:pPr lvl="7"/>
            <a:r>
              <a:rPr lang="nl-NL" noProof="0"/>
              <a:t>Achtste niveau</a:t>
            </a:r>
          </a:p>
          <a:p>
            <a:pPr lvl="8"/>
            <a:r>
              <a:rPr lang="nl-NL" noProof="0"/>
              <a:t>Negende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863601"/>
            <a:ext cx="2031999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r>
              <a:t>14 maart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32000" y="863601"/>
            <a:ext cx="8113161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hlink"/>
                </a:solidFill>
              </a:defRPr>
            </a:lvl1pPr>
          </a:lstStyle>
          <a:p>
            <a:r>
              <a:t>Country report Netherlands: update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94400" y="6480176"/>
            <a:ext cx="360000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tx2"/>
                </a:solidFill>
              </a:defRPr>
            </a:lvl1pPr>
          </a:lstStyle>
          <a:p>
            <a:fld id="{A46CB8E9-5EF0-4736-B2DB-097EB46EBB33}" type="slidenum">
              <a:rPr lang="nl-NL"/>
              <a:t>‹nr.›</a:t>
            </a:fld>
            <a:endParaRPr lang="nl-NL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1079500"/>
            <a:ext cx="4046761" cy="5397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2031999" y="1079500"/>
            <a:ext cx="5063961" cy="539750"/>
          </a:xfrm>
          <a:prstGeom prst="rect">
            <a:avLst/>
          </a:prstGeom>
          <a:solidFill>
            <a:srgbClr val="C1C1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4063999" y="1079500"/>
            <a:ext cx="4538241" cy="5397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8618680" y="1079500"/>
            <a:ext cx="3573320" cy="5397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1038" name="Picture 14" descr="A_110364-01-PPT_RvR_DEF_Formaten_300-dpi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95960" y="1079500"/>
            <a:ext cx="3049201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Logo"/>
          <p:cNvPicPr/>
          <p:nvPr/>
        </p:nvPicPr>
        <p:blipFill>
          <a:blip r:embed="rId9"/>
          <a:stretch>
            <a:fillRect/>
          </a:stretch>
        </p:blipFill>
        <p:spPr>
          <a:xfrm>
            <a:off x="10672200" y="413640"/>
            <a:ext cx="993600" cy="60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72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/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70000" indent="-2700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10000" indent="-2700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rtl="0" eaLnBrk="1" fontAlgn="base" hangingPunct="1">
        <a:lnSpc>
          <a:spcPct val="100000"/>
        </a:lnSpc>
        <a:spcBef>
          <a:spcPts val="432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50000" indent="-270000" algn="l" rtl="0" eaLnBrk="1" fontAlgn="base" hangingPunct="1">
        <a:lnSpc>
          <a:spcPct val="100000"/>
        </a:lnSpc>
        <a:spcBef>
          <a:spcPts val="432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2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89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6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43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45CB6-ADA8-428C-98D5-E51E45A5F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0400" y="4427538"/>
            <a:ext cx="8114761" cy="1090612"/>
          </a:xfrm>
        </p:spPr>
        <p:txBody>
          <a:bodyPr/>
          <a:lstStyle/>
          <a:p>
            <a:pPr algn="ctr"/>
            <a:r>
              <a:rPr lang="en-GB" noProof="0" dirty="0"/>
              <a:t>MR2.0</a:t>
            </a:r>
            <a:br>
              <a:rPr lang="en-GB" noProof="0" dirty="0"/>
            </a:br>
            <a:r>
              <a:rPr lang="en-GB" noProof="0" dirty="0"/>
              <a:t>
A Little Bit of Theory</a:t>
            </a: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endParaRPr lang="en-GB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F3F19C-7817-44D7-8733-30442764D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0400" y="5796720"/>
            <a:ext cx="8128800" cy="656467"/>
          </a:xfrm>
        </p:spPr>
        <p:txBody>
          <a:bodyPr/>
          <a:lstStyle/>
          <a:p>
            <a:pPr algn="ctr"/>
            <a:r>
              <a:rPr lang="en-GB" dirty="0"/>
              <a:t>Hans Kijlstra</a:t>
            </a:r>
            <a:endParaRPr lang="en-GB" noProof="0" dirty="0"/>
          </a:p>
          <a:p>
            <a:pPr algn="ctr"/>
            <a:r>
              <a:rPr lang="en-GB" noProof="0" dirty="0"/>
              <a:t>Amsterdam, 23 June 2025</a:t>
            </a:r>
          </a:p>
          <a:p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6343B-6AAA-4F3F-AD1E-01FF5947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9C6186"/>
                </a:solidFill>
                <a:effectLst/>
                <a:uLnTx/>
                <a:uFillTx/>
                <a:latin typeface="Arial" panose="020B0604020202020204" pitchFamily="34" charset="0"/>
                <a:cs typeface="Arial"/>
              </a:rPr>
              <a:t>European Symposium MR2.0: Some Project Findings </a:t>
            </a:r>
          </a:p>
        </p:txBody>
      </p:sp>
      <p:pic>
        <p:nvPicPr>
          <p:cNvPr id="6" name="Picture 5" descr="Home">
            <a:extLst>
              <a:ext uri="{FF2B5EF4-FFF2-40B4-BE49-F238E27FC236}">
                <a16:creationId xmlns:a16="http://schemas.microsoft.com/office/drawing/2014/main" id="{A4D70B66-C67F-25A1-85C4-90FB59065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90" y="1061279"/>
            <a:ext cx="7113802" cy="30058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477575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3AF0D4-EEB6-C3B3-63DA-9F203D668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64617"/>
          </a:xfrm>
        </p:spPr>
        <p:txBody>
          <a:bodyPr/>
          <a:lstStyle/>
          <a:p>
            <a:pPr algn="ctr"/>
            <a:r>
              <a:rPr lang="nl-NL" dirty="0" err="1"/>
              <a:t>Two</a:t>
            </a:r>
            <a:r>
              <a:rPr lang="nl-NL" dirty="0"/>
              <a:t> issues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8C9DB0-BDB1-B4D5-8957-EE72F19F1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The scope of </a:t>
            </a:r>
            <a:r>
              <a:rPr lang="nl-NL" dirty="0" err="1"/>
              <a:t>the</a:t>
            </a:r>
            <a:r>
              <a:rPr lang="nl-NL" dirty="0"/>
              <a:t> project</a:t>
            </a:r>
            <a:br>
              <a:rPr lang="nl-NL" dirty="0"/>
            </a:br>
            <a:endParaRPr lang="nl-NL" dirty="0"/>
          </a:p>
          <a:p>
            <a:r>
              <a:rPr lang="nl-NL" dirty="0"/>
              <a:t>The </a:t>
            </a:r>
            <a:r>
              <a:rPr lang="nl-NL" dirty="0" err="1"/>
              <a:t>concepts</a:t>
            </a:r>
            <a:r>
              <a:rPr lang="nl-NL" dirty="0"/>
              <a:t> </a:t>
            </a:r>
            <a:r>
              <a:rPr lang="nl-NL" dirty="0" err="1"/>
              <a:t>used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828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992947-498E-3373-FE1C-C47BBF302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4065"/>
          </a:xfrm>
        </p:spPr>
        <p:txBody>
          <a:bodyPr/>
          <a:lstStyle/>
          <a:p>
            <a:pPr algn="ctr"/>
            <a:r>
              <a:rPr lang="nl-NL" dirty="0"/>
              <a:t>THE SCOPE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3EBC3B-B694-E147-3CCE-E21675278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9189"/>
            <a:ext cx="10515600" cy="3977773"/>
          </a:xfrm>
        </p:spPr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endParaRPr lang="nl-NL" sz="2800" dirty="0">
              <a:solidFill>
                <a:prstClr val="black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nl-NL" sz="2800" dirty="0">
              <a:solidFill>
                <a:prstClr val="black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800" dirty="0">
                <a:solidFill>
                  <a:prstClr val="black"/>
                </a:solidFill>
              </a:rPr>
              <a:t>The </a:t>
            </a:r>
            <a:r>
              <a:rPr lang="nl-NL" sz="2800" dirty="0" err="1">
                <a:solidFill>
                  <a:prstClr val="black"/>
                </a:solidFill>
              </a:rPr>
              <a:t>issuing</a:t>
            </a:r>
            <a:r>
              <a:rPr lang="nl-NL" sz="2800" dirty="0">
                <a:solidFill>
                  <a:prstClr val="black"/>
                </a:solidFill>
              </a:rPr>
              <a:t> </a:t>
            </a:r>
            <a:r>
              <a:rPr lang="nl-NL" sz="2800" dirty="0" err="1">
                <a:solidFill>
                  <a:prstClr val="black"/>
                </a:solidFill>
              </a:rPr>
              <a:t>perspective</a:t>
            </a:r>
            <a:br>
              <a:rPr lang="nl-NL" sz="2800" dirty="0">
                <a:solidFill>
                  <a:prstClr val="black"/>
                </a:solidFill>
              </a:rPr>
            </a:br>
            <a:endParaRPr lang="nl-NL" sz="2800" dirty="0">
              <a:solidFill>
                <a:prstClr val="black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800" dirty="0">
                <a:solidFill>
                  <a:prstClr val="black"/>
                </a:solidFill>
              </a:rPr>
              <a:t>The </a:t>
            </a:r>
            <a:r>
              <a:rPr lang="nl-NL" sz="2800" dirty="0" err="1">
                <a:solidFill>
                  <a:prstClr val="black"/>
                </a:solidFill>
              </a:rPr>
              <a:t>instruments</a:t>
            </a:r>
            <a:r>
              <a:rPr lang="nl-NL" sz="2800" dirty="0">
                <a:solidFill>
                  <a:prstClr val="black"/>
                </a:solidFill>
              </a:rPr>
              <a:t> </a:t>
            </a:r>
            <a:r>
              <a:rPr lang="nl-NL" sz="2800" dirty="0" err="1">
                <a:solidFill>
                  <a:prstClr val="black"/>
                </a:solidFill>
              </a:rPr>
              <a:t>examined</a:t>
            </a:r>
            <a:br>
              <a:rPr lang="nl-NL" sz="2800" dirty="0">
                <a:solidFill>
                  <a:prstClr val="black"/>
                </a:solidFill>
              </a:rPr>
            </a:br>
            <a:endParaRPr lang="nl-NL" sz="2800" dirty="0">
              <a:solidFill>
                <a:prstClr val="black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800" dirty="0">
                <a:solidFill>
                  <a:prstClr val="black"/>
                </a:solidFill>
              </a:rPr>
              <a:t>The </a:t>
            </a:r>
            <a:r>
              <a:rPr lang="nl-NL" sz="2800" dirty="0" err="1">
                <a:solidFill>
                  <a:prstClr val="black"/>
                </a:solidFill>
              </a:rPr>
              <a:t>concepts</a:t>
            </a:r>
            <a:r>
              <a:rPr lang="nl-NL" sz="2800" dirty="0">
                <a:solidFill>
                  <a:prstClr val="black"/>
                </a:solidFill>
              </a:rPr>
              <a:t> of </a:t>
            </a:r>
            <a:r>
              <a:rPr lang="nl-NL" sz="2800" dirty="0" err="1">
                <a:solidFill>
                  <a:prstClr val="black"/>
                </a:solidFill>
              </a:rPr>
              <a:t>coherence</a:t>
            </a:r>
            <a:r>
              <a:rPr lang="nl-NL" sz="2800" dirty="0">
                <a:solidFill>
                  <a:prstClr val="black"/>
                </a:solidFill>
              </a:rPr>
              <a:t>, </a:t>
            </a:r>
            <a:r>
              <a:rPr lang="nl-NL" sz="2800" dirty="0" err="1">
                <a:solidFill>
                  <a:prstClr val="black"/>
                </a:solidFill>
              </a:rPr>
              <a:t>effectiveness</a:t>
            </a:r>
            <a:r>
              <a:rPr lang="nl-NL" sz="2800" dirty="0">
                <a:solidFill>
                  <a:prstClr val="black"/>
                </a:solidFill>
              </a:rPr>
              <a:t> </a:t>
            </a:r>
            <a:r>
              <a:rPr lang="nl-NL" sz="2800" dirty="0" err="1">
                <a:solidFill>
                  <a:prstClr val="black"/>
                </a:solidFill>
              </a:rPr>
              <a:t>and</a:t>
            </a:r>
            <a:r>
              <a:rPr lang="nl-NL" sz="2800" dirty="0">
                <a:solidFill>
                  <a:prstClr val="black"/>
                </a:solidFill>
              </a:rPr>
              <a:t> efficiency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103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1FBE9-EC7B-5250-16B2-85423CF3D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99341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THE CONCEPTS</a:t>
            </a:r>
            <a:br>
              <a:rPr lang="nl-NL" dirty="0"/>
            </a:br>
            <a:br>
              <a:rPr lang="nl-NL" dirty="0"/>
            </a:br>
            <a:r>
              <a:rPr lang="nl-NL" sz="3100" dirty="0"/>
              <a:t>COHERENCE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165D53-C6F8-0CB8-1EED-69AA1FDAC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4465"/>
            <a:ext cx="10515600" cy="4012497"/>
          </a:xfrm>
        </p:spPr>
        <p:txBody>
          <a:bodyPr/>
          <a:lstStyle/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800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Comprehensiveness: don’t overlook available options</a:t>
            </a:r>
            <a:endParaRPr lang="nl-NL" sz="2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800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Completeness: do not stop until you tried all available options</a:t>
            </a:r>
            <a:endParaRPr lang="nl-NL" sz="2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800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Consistency: do not use incompatible instruments</a:t>
            </a:r>
            <a:endParaRPr lang="nl-NL" sz="2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800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Proportionality: choose the instrument that is sufficiently effective and the least intrusive</a:t>
            </a:r>
            <a:endParaRPr lang="nl-NL" sz="2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754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78B51-5411-A631-BCCB-21A20A144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THE CONCEPTS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66419C-9F10-151F-E607-AB9FEFF79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 algn="ctr">
              <a:buNone/>
            </a:pPr>
            <a:r>
              <a:rPr lang="nl-NL" dirty="0">
                <a:latin typeface="Aptos" panose="020B0004020202020204" pitchFamily="34" charset="0"/>
              </a:rPr>
              <a:t>EFFECTIVENESS</a:t>
            </a:r>
          </a:p>
          <a:p>
            <a:pPr marL="0" indent="0" algn="ctr">
              <a:buNone/>
            </a:pPr>
            <a:endParaRPr lang="nl-NL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GB" kern="100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 suitability of an instrument of transborder cooperation to reach a specific goal</a:t>
            </a:r>
          </a:p>
          <a:p>
            <a:pPr marL="0" indent="0" algn="ctr">
              <a:buNone/>
            </a:pPr>
            <a:endParaRPr lang="en-GB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EFFICIENCY</a:t>
            </a:r>
          </a:p>
          <a:p>
            <a:pPr marL="0" indent="0" algn="ctr">
              <a:buNone/>
            </a:pPr>
            <a:endParaRPr lang="en-GB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kern="1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measure of the ‘costs’, in terms of money and human resources, of applying an instrument in order to reach a specific goal</a:t>
            </a:r>
            <a:endParaRPr lang="nl-NL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219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7B3D1F-A480-DB70-6424-CE19239A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TWO FINDINGS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B4DBC5-ACB0-709F-7844-5D9D24779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3000" dirty="0" err="1"/>
              <a:t>Proportionality</a:t>
            </a:r>
            <a:r>
              <a:rPr lang="nl-NL" sz="3000" dirty="0"/>
              <a:t> </a:t>
            </a:r>
            <a:r>
              <a:rPr lang="nl-NL" sz="3000" dirty="0" err="1"/>
              <a:t>and</a:t>
            </a:r>
            <a:r>
              <a:rPr lang="nl-NL" sz="3000" dirty="0"/>
              <a:t> </a:t>
            </a:r>
            <a:r>
              <a:rPr lang="nl-NL" sz="3000" dirty="0" err="1"/>
              <a:t>effectiveness</a:t>
            </a:r>
            <a:br>
              <a:rPr lang="nl-NL" sz="3000" dirty="0"/>
            </a:br>
            <a:endParaRPr lang="nl-NL" sz="3000" dirty="0"/>
          </a:p>
          <a:p>
            <a:pPr lvl="1"/>
            <a:r>
              <a:rPr lang="nl-NL" dirty="0"/>
              <a:t>Dominant </a:t>
            </a:r>
            <a:r>
              <a:rPr lang="nl-NL" dirty="0" err="1"/>
              <a:t>concepts</a:t>
            </a:r>
            <a:endParaRPr lang="nl-NL" dirty="0"/>
          </a:p>
          <a:p>
            <a:pPr lvl="1"/>
            <a:r>
              <a:rPr lang="nl-NL" dirty="0" err="1"/>
              <a:t>Sometimes</a:t>
            </a:r>
            <a:r>
              <a:rPr lang="nl-NL" dirty="0"/>
              <a:t> hard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reconcile</a:t>
            </a:r>
            <a:endParaRPr lang="nl-NL" dirty="0"/>
          </a:p>
          <a:p>
            <a:pPr lvl="1"/>
            <a:endParaRPr lang="nl-NL" dirty="0"/>
          </a:p>
          <a:p>
            <a:pPr marL="0" indent="0">
              <a:buNone/>
            </a:pPr>
            <a:r>
              <a:rPr lang="nl-NL" sz="3000" dirty="0"/>
              <a:t>Efficiency </a:t>
            </a:r>
            <a:r>
              <a:rPr lang="nl-NL" sz="3000" dirty="0" err="1"/>
              <a:t>and</a:t>
            </a:r>
            <a:r>
              <a:rPr lang="nl-NL" sz="3000" dirty="0"/>
              <a:t> </a:t>
            </a:r>
            <a:r>
              <a:rPr lang="nl-NL" sz="3000" dirty="0" err="1"/>
              <a:t>proportionality</a:t>
            </a:r>
            <a:endParaRPr lang="nl-NL" sz="3000" dirty="0"/>
          </a:p>
          <a:p>
            <a:pPr marL="0" indent="0">
              <a:buNone/>
            </a:pPr>
            <a:endParaRPr lang="nl-NL" dirty="0"/>
          </a:p>
          <a:p>
            <a:pPr lvl="1"/>
            <a:r>
              <a:rPr lang="nl-NL" dirty="0"/>
              <a:t>Efficiency </a:t>
            </a:r>
            <a:r>
              <a:rPr lang="nl-NL" dirty="0" err="1"/>
              <a:t>less</a:t>
            </a:r>
            <a:r>
              <a:rPr lang="nl-NL" dirty="0"/>
              <a:t> dominant</a:t>
            </a:r>
          </a:p>
          <a:p>
            <a:pPr lvl="1"/>
            <a:r>
              <a:rPr lang="nl-NL" dirty="0" err="1"/>
              <a:t>Two</a:t>
            </a:r>
            <a:r>
              <a:rPr lang="nl-NL" dirty="0"/>
              <a:t> </a:t>
            </a:r>
            <a:r>
              <a:rPr lang="nl-NL" dirty="0" err="1"/>
              <a:t>questions</a:t>
            </a:r>
            <a:endParaRPr lang="nl-NL" dirty="0"/>
          </a:p>
          <a:p>
            <a:pPr lvl="2"/>
            <a:r>
              <a:rPr lang="nl-NL" dirty="0" err="1"/>
              <a:t>Should</a:t>
            </a:r>
            <a:r>
              <a:rPr lang="nl-NL" dirty="0"/>
              <a:t> efficiency </a:t>
            </a:r>
            <a:r>
              <a:rPr lang="nl-NL" dirty="0" err="1"/>
              <a:t>play</a:t>
            </a:r>
            <a:r>
              <a:rPr lang="nl-NL" dirty="0"/>
              <a:t> a </a:t>
            </a:r>
            <a:r>
              <a:rPr lang="nl-NL" dirty="0" err="1"/>
              <a:t>role</a:t>
            </a:r>
            <a:r>
              <a:rPr lang="nl-NL" dirty="0"/>
              <a:t>?</a:t>
            </a:r>
          </a:p>
          <a:p>
            <a:pPr lvl="2"/>
            <a:r>
              <a:rPr lang="nl-NL" dirty="0"/>
              <a:t>Does efficiency </a:t>
            </a:r>
            <a:r>
              <a:rPr lang="nl-NL" dirty="0" err="1"/>
              <a:t>play</a:t>
            </a:r>
            <a:r>
              <a:rPr lang="nl-NL" dirty="0"/>
              <a:t> a </a:t>
            </a:r>
            <a:r>
              <a:rPr lang="nl-NL" dirty="0" err="1"/>
              <a:t>role</a:t>
            </a:r>
            <a:r>
              <a:rPr lang="nl-N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0621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F1748-606A-31EF-482B-9AF0A25B7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TO CONCLUDE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A90DBB-EFA0-155C-850F-0AAE0B9D0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 algn="ctr">
              <a:buNone/>
            </a:pPr>
            <a:r>
              <a:rPr lang="nl-NL" dirty="0"/>
              <a:t>Let </a:t>
            </a:r>
            <a:r>
              <a:rPr lang="nl-NL" dirty="0" err="1"/>
              <a:t>us</a:t>
            </a:r>
            <a:r>
              <a:rPr lang="nl-NL" dirty="0"/>
              <a:t> </a:t>
            </a:r>
            <a:r>
              <a:rPr lang="nl-NL" dirty="0" err="1"/>
              <a:t>now</a:t>
            </a:r>
            <a:r>
              <a:rPr lang="nl-NL" dirty="0"/>
              <a:t> deal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real stuff!</a:t>
            </a:r>
          </a:p>
        </p:txBody>
      </p:sp>
    </p:spTree>
    <p:extLst>
      <p:ext uri="{BB962C8B-B14F-4D97-AF65-F5344CB8AC3E}">
        <p14:creationId xmlns:p14="http://schemas.microsoft.com/office/powerpoint/2010/main" val="269872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lato">
  <a:themeElements>
    <a:clrScheme name="Standaardontwerp 1">
      <a:dk1>
        <a:srgbClr val="000000"/>
      </a:dk1>
      <a:lt1>
        <a:srgbClr val="FFFFFF"/>
      </a:lt1>
      <a:dk2>
        <a:srgbClr val="A50061"/>
      </a:dk2>
      <a:lt2>
        <a:srgbClr val="7F7F7F"/>
      </a:lt2>
      <a:accent1>
        <a:srgbClr val="680F48"/>
      </a:accent1>
      <a:accent2>
        <a:srgbClr val="CCCCCC"/>
      </a:accent2>
      <a:accent3>
        <a:srgbClr val="FFFFFF"/>
      </a:accent3>
      <a:accent4>
        <a:srgbClr val="000000"/>
      </a:accent4>
      <a:accent5>
        <a:srgbClr val="B9AAB1"/>
      </a:accent5>
      <a:accent6>
        <a:srgbClr val="B9B9B9"/>
      </a:accent6>
      <a:hlink>
        <a:srgbClr val="9C6186"/>
      </a:hlink>
      <a:folHlink>
        <a:srgbClr val="B4CAD2"/>
      </a:folHlink>
    </a:clrScheme>
    <a:fontScheme name="Standaardontwerp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A50061"/>
        </a:dk2>
        <a:lt2>
          <a:srgbClr val="7F7F7F"/>
        </a:lt2>
        <a:accent1>
          <a:srgbClr val="680F48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B9AAB1"/>
        </a:accent5>
        <a:accent6>
          <a:srgbClr val="B9B9B9"/>
        </a:accent6>
        <a:hlink>
          <a:srgbClr val="9C6186"/>
        </a:hlink>
        <a:folHlink>
          <a:srgbClr val="B4CA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to_16x9.potx" id="{C8FE1764-183E-4CA2-A66A-BB468CF72C3E}" vid="{5C6DF9E6-A172-4C36-83D2-81A6547404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5228</TotalTime>
  <Words>182</Words>
  <Application>Microsoft Office PowerPoint</Application>
  <PresentationFormat>Breedbeeld</PresentationFormat>
  <Paragraphs>45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Courier New</vt:lpstr>
      <vt:lpstr>Symbol</vt:lpstr>
      <vt:lpstr>Kantoorthema</vt:lpstr>
      <vt:lpstr>Plato</vt:lpstr>
      <vt:lpstr>MR2.0 
A Little Bit of Theory   </vt:lpstr>
      <vt:lpstr>Two issues</vt:lpstr>
      <vt:lpstr>THE SCOPE</vt:lpstr>
      <vt:lpstr>THE CONCEPTS  COHERENCE</vt:lpstr>
      <vt:lpstr>THE CONCEPTS</vt:lpstr>
      <vt:lpstr>TWO FINDINGS</vt:lpstr>
      <vt:lpstr>TO CONCLUDE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Kijlstra, H.P. (Rechtbank Amsterdam)</dc:creator>
  <cp:lastModifiedBy>Kijlstra, H.P. (Rechtbank Amsterdam)</cp:lastModifiedBy>
  <cp:revision>9</cp:revision>
  <cp:lastPrinted>2025-06-20T10:14:48Z</cp:lastPrinted>
  <dcterms:created xsi:type="dcterms:W3CDTF">2025-06-16T09:09:52Z</dcterms:created>
  <dcterms:modified xsi:type="dcterms:W3CDTF">2025-06-22T12:54:34Z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1e0e3f2-e1d2-4d64-96ed-2c56cf223811_Enabled">
    <vt:lpwstr>true</vt:lpwstr>
  </property>
  <property fmtid="{D5CDD505-2E9C-101B-9397-08002B2CF9AE}" pid="3" name="MSIP_Label_b1e0e3f2-e1d2-4d64-96ed-2c56cf223811_SetDate">
    <vt:lpwstr>2025-06-16T09:43:32Z</vt:lpwstr>
  </property>
  <property fmtid="{D5CDD505-2E9C-101B-9397-08002B2CF9AE}" pid="4" name="MSIP_Label_b1e0e3f2-e1d2-4d64-96ed-2c56cf223811_Method">
    <vt:lpwstr>Privileged</vt:lpwstr>
  </property>
  <property fmtid="{D5CDD505-2E9C-101B-9397-08002B2CF9AE}" pid="5" name="MSIP_Label_b1e0e3f2-e1d2-4d64-96ed-2c56cf223811_Name">
    <vt:lpwstr>Test label</vt:lpwstr>
  </property>
  <property fmtid="{D5CDD505-2E9C-101B-9397-08002B2CF9AE}" pid="6" name="MSIP_Label_b1e0e3f2-e1d2-4d64-96ed-2c56cf223811_SiteId">
    <vt:lpwstr>4a7f237b-3fd4-4839-8175-58ce30110251</vt:lpwstr>
  </property>
  <property fmtid="{D5CDD505-2E9C-101B-9397-08002B2CF9AE}" pid="7" name="MSIP_Label_b1e0e3f2-e1d2-4d64-96ed-2c56cf223811_ActionId">
    <vt:lpwstr>1af20462-5a52-4317-aa5e-0879dfbdb363</vt:lpwstr>
  </property>
  <property fmtid="{D5CDD505-2E9C-101B-9397-08002B2CF9AE}" pid="8" name="MSIP_Label_b1e0e3f2-e1d2-4d64-96ed-2c56cf223811_ContentBits">
    <vt:lpwstr>0</vt:lpwstr>
  </property>
  <property fmtid="{D5CDD505-2E9C-101B-9397-08002B2CF9AE}" pid="9" name="MSIP_Label_b1e0e3f2-e1d2-4d64-96ed-2c56cf223811_Tag">
    <vt:lpwstr>10, 0, 1, 1</vt:lpwstr>
  </property>
</Properties>
</file>