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8" r:id="rId1"/>
  </p:sldMasterIdLst>
  <p:notesMasterIdLst>
    <p:notesMasterId r:id="rId21"/>
  </p:notesMasterIdLst>
  <p:sldIdLst>
    <p:sldId id="256" r:id="rId2"/>
    <p:sldId id="460" r:id="rId3"/>
    <p:sldId id="465" r:id="rId4"/>
    <p:sldId id="461" r:id="rId5"/>
    <p:sldId id="462" r:id="rId6"/>
    <p:sldId id="463" r:id="rId7"/>
    <p:sldId id="464" r:id="rId8"/>
    <p:sldId id="466" r:id="rId9"/>
    <p:sldId id="467" r:id="rId10"/>
    <p:sldId id="468" r:id="rId11"/>
    <p:sldId id="469" r:id="rId12"/>
    <p:sldId id="470" r:id="rId13"/>
    <p:sldId id="471" r:id="rId14"/>
    <p:sldId id="472" r:id="rId15"/>
    <p:sldId id="473" r:id="rId16"/>
    <p:sldId id="474" r:id="rId17"/>
    <p:sldId id="475" r:id="rId18"/>
    <p:sldId id="476" r:id="rId19"/>
    <p:sldId id="354" r:id="rId20"/>
  </p:sldIdLst>
  <p:sldSz cx="9144000" cy="6858000" type="screen4x3"/>
  <p:notesSz cx="6797675" cy="9874250"/>
  <p:defaultTextStyle>
    <a:defPPr>
      <a:defRPr lang="es-ES"/>
    </a:defPPr>
    <a:lvl1pPr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7291"/>
    <a:srgbClr val="6F7200"/>
    <a:srgbClr val="FAFAFA"/>
    <a:srgbClr val="686C99"/>
    <a:srgbClr val="B01D1D"/>
    <a:srgbClr val="C6C6C6"/>
    <a:srgbClr val="D5E122"/>
    <a:srgbClr val="D5E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22" autoAdjust="0"/>
    <p:restoredTop sz="71019"/>
  </p:normalViewPr>
  <p:slideViewPr>
    <p:cSldViewPr snapToGrid="0">
      <p:cViewPr varScale="1">
        <p:scale>
          <a:sx n="84" d="100"/>
          <a:sy n="84" d="100"/>
        </p:scale>
        <p:origin x="256" y="184"/>
      </p:cViewPr>
      <p:guideLst/>
    </p:cSldViewPr>
  </p:slideViewPr>
  <p:notesTextViewPr>
    <p:cViewPr>
      <p:scale>
        <a:sx n="140" d="100"/>
        <a:sy n="140" d="100"/>
      </p:scale>
      <p:origin x="0" y="0"/>
    </p:cViewPr>
  </p:notesTextViewPr>
  <p:notesViewPr>
    <p:cSldViewPr snapToGrid="0">
      <p:cViewPr varScale="1">
        <p:scale>
          <a:sx n="89" d="100"/>
          <a:sy n="89" d="100"/>
        </p:scale>
        <p:origin x="414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Marcador de fecha 2"/>
          <p:cNvSpPr>
            <a:spLocks noGrp="1"/>
          </p:cNvSpPr>
          <p:nvPr>
            <p:ph type="dt" idx="1"/>
          </p:nvPr>
        </p:nvSpPr>
        <p:spPr>
          <a:xfrm>
            <a:off x="3849688" y="0"/>
            <a:ext cx="2946400" cy="4953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D7C3106-300B-4E46-B4CF-ACBEDC32F04B}" type="datetimeFigureOut">
              <a:rPr lang="es-ES"/>
              <a:pPr>
                <a:defRPr/>
              </a:pPr>
              <a:t>22/6/25</a:t>
            </a:fld>
            <a:endParaRPr lang="es-ES"/>
          </a:p>
        </p:txBody>
      </p:sp>
      <p:sp>
        <p:nvSpPr>
          <p:cNvPr id="4" name="Marcador de imagen de diapositiva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Marcador de número de diapositiva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CA5D80F-B772-4055-87D0-91DE5E3EC48B}" type="slidenum">
              <a:rPr lang="es-ES"/>
              <a:pPr>
                <a:defRPr/>
              </a:pPr>
              <a:t>‹Nº›</a:t>
            </a:fld>
            <a:endParaRPr lang="es-ES"/>
          </a:p>
        </p:txBody>
      </p:sp>
    </p:spTree>
    <p:extLst>
      <p:ext uri="{BB962C8B-B14F-4D97-AF65-F5344CB8AC3E}">
        <p14:creationId xmlns:p14="http://schemas.microsoft.com/office/powerpoint/2010/main" val="11159876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3438-F5D5-D279-08AF-B1119E3F5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AF964-1888-23B0-9C00-967313B69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B9B20-5E9A-C77C-F9E0-AB67E7794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AE83AF-D391-C3FB-E67F-F4146D46399D}"/>
              </a:ext>
            </a:extLst>
          </p:cNvPr>
          <p:cNvSpPr>
            <a:spLocks noGrp="1"/>
          </p:cNvSpPr>
          <p:nvPr>
            <p:ph type="sldNum" sz="quarter" idx="10"/>
          </p:nvPr>
        </p:nvSpPr>
        <p:spPr/>
        <p:txBody>
          <a:bodyPr/>
          <a:lstStyle/>
          <a:p>
            <a:fld id="{23592683-00FB-40D7-9CCD-1394EE6D56DE}" type="slidenum">
              <a:rPr lang="en-GB" smtClean="0"/>
              <a:t>2</a:t>
            </a:fld>
            <a:endParaRPr lang="en-GB"/>
          </a:p>
        </p:txBody>
      </p:sp>
    </p:spTree>
    <p:extLst>
      <p:ext uri="{BB962C8B-B14F-4D97-AF65-F5344CB8AC3E}">
        <p14:creationId xmlns:p14="http://schemas.microsoft.com/office/powerpoint/2010/main" val="400427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a:defRPr/>
            </a:pPr>
            <a:fld id="{1CA5D80F-B772-4055-87D0-91DE5E3EC48B}" type="slidenum">
              <a:rPr lang="es-ES" smtClean="0"/>
              <a:pPr>
                <a:defRPr/>
              </a:pPr>
              <a:t>13</a:t>
            </a:fld>
            <a:endParaRPr lang="es-ES"/>
          </a:p>
        </p:txBody>
      </p:sp>
    </p:spTree>
    <p:extLst>
      <p:ext uri="{BB962C8B-B14F-4D97-AF65-F5344CB8AC3E}">
        <p14:creationId xmlns:p14="http://schemas.microsoft.com/office/powerpoint/2010/main" val="237489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BF01D-2ECE-7C14-FE47-EF35CE08A1D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AD5A291-5196-082D-6D03-B79C1B1F58E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615FB3F-FC00-4929-CC96-D3918E353091}"/>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1A04F027-79C6-D396-F3BE-09ACA24A8037}"/>
              </a:ext>
            </a:extLst>
          </p:cNvPr>
          <p:cNvSpPr>
            <a:spLocks noGrp="1"/>
          </p:cNvSpPr>
          <p:nvPr>
            <p:ph type="sldNum" sz="quarter" idx="5"/>
          </p:nvPr>
        </p:nvSpPr>
        <p:spPr/>
        <p:txBody>
          <a:bodyPr/>
          <a:lstStyle/>
          <a:p>
            <a:pPr>
              <a:defRPr/>
            </a:pPr>
            <a:fld id="{1CA5D80F-B772-4055-87D0-91DE5E3EC48B}" type="slidenum">
              <a:rPr lang="es-ES" smtClean="0"/>
              <a:pPr>
                <a:defRPr/>
              </a:pPr>
              <a:t>14</a:t>
            </a:fld>
            <a:endParaRPr lang="es-ES"/>
          </a:p>
        </p:txBody>
      </p:sp>
    </p:spTree>
    <p:extLst>
      <p:ext uri="{BB962C8B-B14F-4D97-AF65-F5344CB8AC3E}">
        <p14:creationId xmlns:p14="http://schemas.microsoft.com/office/powerpoint/2010/main" val="17639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2C77-2FFB-0A89-32A6-04940511BBF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E484E43-A041-0C43-3BD1-280D03C2217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5EE270C-D947-73EE-B628-3935E3D49262}"/>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E96D181D-E1CD-C2E4-55B0-67E4BED046B8}"/>
              </a:ext>
            </a:extLst>
          </p:cNvPr>
          <p:cNvSpPr>
            <a:spLocks noGrp="1"/>
          </p:cNvSpPr>
          <p:nvPr>
            <p:ph type="sldNum" sz="quarter" idx="5"/>
          </p:nvPr>
        </p:nvSpPr>
        <p:spPr/>
        <p:txBody>
          <a:bodyPr/>
          <a:lstStyle/>
          <a:p>
            <a:pPr>
              <a:defRPr/>
            </a:pPr>
            <a:fld id="{1CA5D80F-B772-4055-87D0-91DE5E3EC48B}" type="slidenum">
              <a:rPr lang="es-ES" smtClean="0"/>
              <a:pPr>
                <a:defRPr/>
              </a:pPr>
              <a:t>15</a:t>
            </a:fld>
            <a:endParaRPr lang="es-ES"/>
          </a:p>
        </p:txBody>
      </p:sp>
    </p:spTree>
    <p:extLst>
      <p:ext uri="{BB962C8B-B14F-4D97-AF65-F5344CB8AC3E}">
        <p14:creationId xmlns:p14="http://schemas.microsoft.com/office/powerpoint/2010/main" val="222419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a:defRPr/>
            </a:pPr>
            <a:fld id="{1CA5D80F-B772-4055-87D0-91DE5E3EC48B}" type="slidenum">
              <a:rPr lang="es-ES" smtClean="0"/>
              <a:pPr>
                <a:defRPr/>
              </a:pPr>
              <a:t>18</a:t>
            </a:fld>
            <a:endParaRPr lang="es-ES"/>
          </a:p>
        </p:txBody>
      </p:sp>
    </p:spTree>
    <p:extLst>
      <p:ext uri="{BB962C8B-B14F-4D97-AF65-F5344CB8AC3E}">
        <p14:creationId xmlns:p14="http://schemas.microsoft.com/office/powerpoint/2010/main" val="306070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a:defRPr/>
            </a:pPr>
            <a:fld id="{1CA5D80F-B772-4055-87D0-91DE5E3EC48B}" type="slidenum">
              <a:rPr lang="es-ES" smtClean="0"/>
              <a:pPr>
                <a:defRPr/>
              </a:pPr>
              <a:t>3</a:t>
            </a:fld>
            <a:endParaRPr lang="es-ES"/>
          </a:p>
        </p:txBody>
      </p:sp>
    </p:spTree>
    <p:extLst>
      <p:ext uri="{BB962C8B-B14F-4D97-AF65-F5344CB8AC3E}">
        <p14:creationId xmlns:p14="http://schemas.microsoft.com/office/powerpoint/2010/main" val="71245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a:defRPr/>
            </a:pPr>
            <a:fld id="{1CA5D80F-B772-4055-87D0-91DE5E3EC48B}" type="slidenum">
              <a:rPr lang="es-ES" smtClean="0"/>
              <a:pPr>
                <a:defRPr/>
              </a:pPr>
              <a:t>4</a:t>
            </a:fld>
            <a:endParaRPr lang="es-ES"/>
          </a:p>
        </p:txBody>
      </p:sp>
    </p:spTree>
    <p:extLst>
      <p:ext uri="{BB962C8B-B14F-4D97-AF65-F5344CB8AC3E}">
        <p14:creationId xmlns:p14="http://schemas.microsoft.com/office/powerpoint/2010/main" val="172904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39837-A951-2744-247F-73857E19D4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0AF0421-8FDB-B6F9-6EF3-13C176ED544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860F1BB-DCAB-258E-C644-9E39A82E6A40}"/>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84BC7B43-0B0C-7344-A295-3836E7C6616F}"/>
              </a:ext>
            </a:extLst>
          </p:cNvPr>
          <p:cNvSpPr>
            <a:spLocks noGrp="1"/>
          </p:cNvSpPr>
          <p:nvPr>
            <p:ph type="sldNum" sz="quarter" idx="5"/>
          </p:nvPr>
        </p:nvSpPr>
        <p:spPr/>
        <p:txBody>
          <a:bodyPr/>
          <a:lstStyle/>
          <a:p>
            <a:pPr>
              <a:defRPr/>
            </a:pPr>
            <a:fld id="{1CA5D80F-B772-4055-87D0-91DE5E3EC48B}" type="slidenum">
              <a:rPr lang="es-ES" smtClean="0"/>
              <a:pPr>
                <a:defRPr/>
              </a:pPr>
              <a:t>5</a:t>
            </a:fld>
            <a:endParaRPr lang="es-ES"/>
          </a:p>
        </p:txBody>
      </p:sp>
    </p:spTree>
    <p:extLst>
      <p:ext uri="{BB962C8B-B14F-4D97-AF65-F5344CB8AC3E}">
        <p14:creationId xmlns:p14="http://schemas.microsoft.com/office/powerpoint/2010/main" val="323768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CF843-C636-9D83-B65B-67A83422DB0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073EFA3-2C1B-E248-B4AD-3710F546E14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6204AC5-9A6D-846F-8BA0-24E74939BA87}"/>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E2FCD509-4B8D-1500-532E-006097FB7BD1}"/>
              </a:ext>
            </a:extLst>
          </p:cNvPr>
          <p:cNvSpPr>
            <a:spLocks noGrp="1"/>
          </p:cNvSpPr>
          <p:nvPr>
            <p:ph type="sldNum" sz="quarter" idx="5"/>
          </p:nvPr>
        </p:nvSpPr>
        <p:spPr/>
        <p:txBody>
          <a:bodyPr/>
          <a:lstStyle/>
          <a:p>
            <a:pPr>
              <a:defRPr/>
            </a:pPr>
            <a:fld id="{1CA5D80F-B772-4055-87D0-91DE5E3EC48B}" type="slidenum">
              <a:rPr lang="es-ES" smtClean="0"/>
              <a:pPr>
                <a:defRPr/>
              </a:pPr>
              <a:t>6</a:t>
            </a:fld>
            <a:endParaRPr lang="es-ES"/>
          </a:p>
        </p:txBody>
      </p:sp>
    </p:spTree>
    <p:extLst>
      <p:ext uri="{BB962C8B-B14F-4D97-AF65-F5344CB8AC3E}">
        <p14:creationId xmlns:p14="http://schemas.microsoft.com/office/powerpoint/2010/main" val="65404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D7A8-DDB1-7D55-8491-72A308146A3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6DFE1A0-BC66-ADB6-1182-5AF965C1972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AD311FD-0321-9AB5-A253-0900DD447044}"/>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73846DBD-CD0A-3354-7CF9-043FFBAA0ED2}"/>
              </a:ext>
            </a:extLst>
          </p:cNvPr>
          <p:cNvSpPr>
            <a:spLocks noGrp="1"/>
          </p:cNvSpPr>
          <p:nvPr>
            <p:ph type="sldNum" sz="quarter" idx="5"/>
          </p:nvPr>
        </p:nvSpPr>
        <p:spPr/>
        <p:txBody>
          <a:bodyPr/>
          <a:lstStyle/>
          <a:p>
            <a:pPr>
              <a:defRPr/>
            </a:pPr>
            <a:fld id="{1CA5D80F-B772-4055-87D0-91DE5E3EC48B}" type="slidenum">
              <a:rPr lang="es-ES" smtClean="0"/>
              <a:pPr>
                <a:defRPr/>
              </a:pPr>
              <a:t>7</a:t>
            </a:fld>
            <a:endParaRPr lang="es-ES"/>
          </a:p>
        </p:txBody>
      </p:sp>
    </p:spTree>
    <p:extLst>
      <p:ext uri="{BB962C8B-B14F-4D97-AF65-F5344CB8AC3E}">
        <p14:creationId xmlns:p14="http://schemas.microsoft.com/office/powerpoint/2010/main" val="401947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a:defRPr/>
            </a:pPr>
            <a:fld id="{1CA5D80F-B772-4055-87D0-91DE5E3EC48B}" type="slidenum">
              <a:rPr lang="es-ES" smtClean="0"/>
              <a:pPr>
                <a:defRPr/>
              </a:pPr>
              <a:t>10</a:t>
            </a:fld>
            <a:endParaRPr lang="es-ES"/>
          </a:p>
        </p:txBody>
      </p:sp>
    </p:spTree>
    <p:extLst>
      <p:ext uri="{BB962C8B-B14F-4D97-AF65-F5344CB8AC3E}">
        <p14:creationId xmlns:p14="http://schemas.microsoft.com/office/powerpoint/2010/main" val="290474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ED8F3-57C7-4856-50AA-B5D1F962437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C2A04D5-A660-2FAB-4F34-0115363719F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89DDC04-9AB2-0CC8-B407-D1F06EC7D00E}"/>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0F74251E-0A83-7451-0A0A-78C14266547A}"/>
              </a:ext>
            </a:extLst>
          </p:cNvPr>
          <p:cNvSpPr>
            <a:spLocks noGrp="1"/>
          </p:cNvSpPr>
          <p:nvPr>
            <p:ph type="sldNum" sz="quarter" idx="5"/>
          </p:nvPr>
        </p:nvSpPr>
        <p:spPr/>
        <p:txBody>
          <a:bodyPr/>
          <a:lstStyle/>
          <a:p>
            <a:pPr>
              <a:defRPr/>
            </a:pPr>
            <a:fld id="{1CA5D80F-B772-4055-87D0-91DE5E3EC48B}" type="slidenum">
              <a:rPr lang="es-ES" smtClean="0"/>
              <a:pPr>
                <a:defRPr/>
              </a:pPr>
              <a:t>11</a:t>
            </a:fld>
            <a:endParaRPr lang="es-ES"/>
          </a:p>
        </p:txBody>
      </p:sp>
    </p:spTree>
    <p:extLst>
      <p:ext uri="{BB962C8B-B14F-4D97-AF65-F5344CB8AC3E}">
        <p14:creationId xmlns:p14="http://schemas.microsoft.com/office/powerpoint/2010/main" val="107628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8A2A0-76EF-72F7-B279-9AD69DE95B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C763AE-EC46-6A91-C76C-F343159578F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C1D450C-F973-AFE4-9E85-7D477C8C5482}"/>
              </a:ext>
            </a:extLst>
          </p:cNvPr>
          <p:cNvSpPr>
            <a:spLocks noGrp="1"/>
          </p:cNvSpPr>
          <p:nvPr>
            <p:ph type="body" idx="1"/>
          </p:nvPr>
        </p:nvSpPr>
        <p:spPr/>
        <p:txBody>
          <a:bodyPr/>
          <a:lstStyle/>
          <a:p>
            <a:endParaRPr lang="en-GB" dirty="0"/>
          </a:p>
        </p:txBody>
      </p:sp>
      <p:sp>
        <p:nvSpPr>
          <p:cNvPr id="4" name="Marcador de número de diapositiva 3">
            <a:extLst>
              <a:ext uri="{FF2B5EF4-FFF2-40B4-BE49-F238E27FC236}">
                <a16:creationId xmlns:a16="http://schemas.microsoft.com/office/drawing/2014/main" id="{6FED5885-AC77-EA3E-F870-8D1F4372D3C9}"/>
              </a:ext>
            </a:extLst>
          </p:cNvPr>
          <p:cNvSpPr>
            <a:spLocks noGrp="1"/>
          </p:cNvSpPr>
          <p:nvPr>
            <p:ph type="sldNum" sz="quarter" idx="5"/>
          </p:nvPr>
        </p:nvSpPr>
        <p:spPr/>
        <p:txBody>
          <a:bodyPr/>
          <a:lstStyle/>
          <a:p>
            <a:pPr>
              <a:defRPr/>
            </a:pPr>
            <a:fld id="{1CA5D80F-B772-4055-87D0-91DE5E3EC48B}" type="slidenum">
              <a:rPr lang="es-ES" smtClean="0"/>
              <a:pPr>
                <a:defRPr/>
              </a:pPr>
              <a:t>12</a:t>
            </a:fld>
            <a:endParaRPr lang="es-ES"/>
          </a:p>
        </p:txBody>
      </p:sp>
    </p:spTree>
    <p:extLst>
      <p:ext uri="{BB962C8B-B14F-4D97-AF65-F5344CB8AC3E}">
        <p14:creationId xmlns:p14="http://schemas.microsoft.com/office/powerpoint/2010/main" val="1540551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41" y="5524138"/>
            <a:ext cx="2141605" cy="1087800"/>
          </a:xfrm>
          <a:prstGeom prst="rect">
            <a:avLst/>
          </a:prstGeom>
        </p:spPr>
      </p:pic>
      <p:sp>
        <p:nvSpPr>
          <p:cNvPr id="2" name="Title 1"/>
          <p:cNvSpPr>
            <a:spLocks noGrp="1"/>
          </p:cNvSpPr>
          <p:nvPr>
            <p:ph type="ctrTitle"/>
          </p:nvPr>
        </p:nvSpPr>
        <p:spPr>
          <a:xfrm>
            <a:off x="975360" y="1169216"/>
            <a:ext cx="7172960" cy="3121430"/>
          </a:xfrm>
        </p:spPr>
        <p:txBody>
          <a:bodyPr>
            <a:noAutofit/>
          </a:bodyPr>
          <a:lstStyle>
            <a:lvl1pPr algn="ctr">
              <a:lnSpc>
                <a:spcPct val="80000"/>
              </a:lnSpc>
              <a:defRPr sz="3200" spc="-120" baseline="0">
                <a:solidFill>
                  <a:srgbClr val="6F7291"/>
                </a:solidFill>
              </a:defRPr>
            </a:lvl1pPr>
          </a:lstStyle>
          <a:p>
            <a:r>
              <a:rPr lang="es-ES" noProof="0" dirty="0"/>
              <a:t>Haga clic para modificar el estilo de título del patrón</a:t>
            </a:r>
            <a:endParaRPr lang="en-US" noProof="0" dirty="0"/>
          </a:p>
        </p:txBody>
      </p:sp>
      <p:sp>
        <p:nvSpPr>
          <p:cNvPr id="3" name="Subtitle 2"/>
          <p:cNvSpPr>
            <a:spLocks noGrp="1"/>
          </p:cNvSpPr>
          <p:nvPr>
            <p:ph type="subTitle" idx="1"/>
          </p:nvPr>
        </p:nvSpPr>
        <p:spPr>
          <a:xfrm>
            <a:off x="1460090" y="5305606"/>
            <a:ext cx="4925962" cy="1390288"/>
          </a:xfrm>
        </p:spPr>
        <p:txBody>
          <a:bodyPr anchor="ctr">
            <a:normAutofit/>
          </a:bodyPr>
          <a:lstStyle>
            <a:lvl1pPr marL="0" indent="0" algn="r">
              <a:buNone/>
              <a:defRPr sz="2000">
                <a:solidFill>
                  <a:schemeClr val="tx1">
                    <a:lumMod val="50000"/>
                    <a:lumOff val="50000"/>
                  </a:schemeClr>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pic>
        <p:nvPicPr>
          <p:cNvPr id="7" name="Imagen 6" descr="Logotipo&#10;&#10;El contenido generado por IA puede ser incorrecto.">
            <a:extLst>
              <a:ext uri="{FF2B5EF4-FFF2-40B4-BE49-F238E27FC236}">
                <a16:creationId xmlns:a16="http://schemas.microsoft.com/office/drawing/2014/main" id="{A2377111-B5D6-2999-8AC8-A2F665AAC81E}"/>
              </a:ext>
            </a:extLst>
          </p:cNvPr>
          <p:cNvPicPr>
            <a:picLocks noChangeAspect="1"/>
          </p:cNvPicPr>
          <p:nvPr userDrawn="1"/>
        </p:nvPicPr>
        <p:blipFill>
          <a:blip r:embed="rId3">
            <a:extLst>
              <a:ext uri="{28A0092B-C50C-407E-A947-70E740481C1C}">
                <a14:useLocalDpi xmlns:a14="http://schemas.microsoft.com/office/drawing/2010/main" val="0"/>
              </a:ext>
            </a:extLst>
          </a:blip>
          <a:srcRect l="34426" t="24507" r="33573" b="36453"/>
          <a:stretch>
            <a:fillRect/>
          </a:stretch>
        </p:blipFill>
        <p:spPr>
          <a:xfrm>
            <a:off x="7627456" y="5130800"/>
            <a:ext cx="1282864" cy="1565094"/>
          </a:xfrm>
          <a:prstGeom prst="rect">
            <a:avLst/>
          </a:prstGeom>
        </p:spPr>
      </p:pic>
    </p:spTree>
    <p:extLst>
      <p:ext uri="{BB962C8B-B14F-4D97-AF65-F5344CB8AC3E}">
        <p14:creationId xmlns:p14="http://schemas.microsoft.com/office/powerpoint/2010/main" val="240745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Haga clic para modificar el estilo de título del patrón</a:t>
            </a:r>
            <a:endParaRPr lang="en-US" noProof="0" dirty="0"/>
          </a:p>
        </p:txBody>
      </p:sp>
      <p:sp>
        <p:nvSpPr>
          <p:cNvPr id="3" name="Vertical Text Placeholder 2"/>
          <p:cNvSpPr>
            <a:spLocks noGrp="1"/>
          </p:cNvSpPr>
          <p:nvPr>
            <p:ph type="body" orient="vert" idx="1"/>
          </p:nvPr>
        </p:nvSpPr>
        <p:spPr/>
        <p:txBody>
          <a:bodyPr vert="eaVert"/>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
        <p:nvSpPr>
          <p:cNvPr id="4" name="Date Placeholder 3"/>
          <p:cNvSpPr>
            <a:spLocks noGrp="1"/>
          </p:cNvSpPr>
          <p:nvPr>
            <p:ph type="dt" sz="half" idx="10"/>
          </p:nvPr>
        </p:nvSpPr>
        <p:spPr/>
        <p:txBody>
          <a:bodyPr/>
          <a:lstStyle>
            <a:lvl1pPr>
              <a:defRPr/>
            </a:lvl1pPr>
          </a:lstStyle>
          <a:p>
            <a:pPr>
              <a:defRPr/>
            </a:pPr>
            <a:r>
              <a:rPr lang="es-ES" noProof="0"/>
              <a:t>June 2025</a:t>
            </a:r>
            <a:endParaRPr lang="en-US" noProof="0" dirty="0"/>
          </a:p>
        </p:txBody>
      </p:sp>
      <p:sp>
        <p:nvSpPr>
          <p:cNvPr id="5" name="Footer Placeholder 4"/>
          <p:cNvSpPr>
            <a:spLocks noGrp="1"/>
          </p:cNvSpPr>
          <p:nvPr>
            <p:ph type="ftr" sz="quarter" idx="11"/>
          </p:nvPr>
        </p:nvSpPr>
        <p:spPr/>
        <p:txBody>
          <a:bodyPr/>
          <a:lstStyle>
            <a:lvl1pPr>
              <a:defRPr/>
            </a:lvl1pPr>
          </a:lstStyle>
          <a:p>
            <a:pPr>
              <a:defRPr/>
            </a:pPr>
            <a:r>
              <a:rPr lang="en-US" noProof="0"/>
              <a:t>European Symposium MR 2.0</a:t>
            </a:r>
            <a:endParaRPr lang="en-US" noProof="0" dirty="0"/>
          </a:p>
        </p:txBody>
      </p:sp>
      <p:sp>
        <p:nvSpPr>
          <p:cNvPr id="6" name="Slide Number Placeholder 5"/>
          <p:cNvSpPr>
            <a:spLocks noGrp="1"/>
          </p:cNvSpPr>
          <p:nvPr>
            <p:ph type="sldNum" sz="quarter" idx="12"/>
          </p:nvPr>
        </p:nvSpPr>
        <p:spPr/>
        <p:txBody>
          <a:bodyPr/>
          <a:lstStyle>
            <a:lvl1pPr>
              <a:defRPr/>
            </a:lvl1pPr>
          </a:lstStyle>
          <a:p>
            <a:pPr>
              <a:defRPr/>
            </a:pPr>
            <a:fld id="{0DB83840-6BF2-433E-BA44-0A3355B8AD3E}" type="slidenum">
              <a:rPr lang="en-US" noProof="0" smtClean="0"/>
              <a:pPr>
                <a:defRPr/>
              </a:pPr>
              <a:t>‹Nº›</a:t>
            </a:fld>
            <a:endParaRPr lang="en-US" noProof="0" dirty="0"/>
          </a:p>
        </p:txBody>
      </p:sp>
    </p:spTree>
    <p:extLst>
      <p:ext uri="{BB962C8B-B14F-4D97-AF65-F5344CB8AC3E}">
        <p14:creationId xmlns:p14="http://schemas.microsoft.com/office/powerpoint/2010/main" val="116102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s-ES" noProof="0"/>
              <a:t>Haga clic para modificar el estilo de título del patrón</a:t>
            </a:r>
            <a:endParaRPr lang="en-US" noProof="0" dirty="0"/>
          </a:p>
        </p:txBody>
      </p:sp>
      <p:sp>
        <p:nvSpPr>
          <p:cNvPr id="3" name="Vertical Text Placeholder 2"/>
          <p:cNvSpPr>
            <a:spLocks noGrp="1"/>
          </p:cNvSpPr>
          <p:nvPr>
            <p:ph type="body" orient="vert" idx="1"/>
          </p:nvPr>
        </p:nvSpPr>
        <p:spPr>
          <a:xfrm>
            <a:off x="578644" y="714380"/>
            <a:ext cx="5800725" cy="5400675"/>
          </a:xfrm>
        </p:spPr>
        <p:txBody>
          <a:bodyPr vert="eaVert"/>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
        <p:nvSpPr>
          <p:cNvPr id="4" name="Date Placeholder 3"/>
          <p:cNvSpPr>
            <a:spLocks noGrp="1"/>
          </p:cNvSpPr>
          <p:nvPr>
            <p:ph type="dt" sz="half" idx="10"/>
          </p:nvPr>
        </p:nvSpPr>
        <p:spPr/>
        <p:txBody>
          <a:bodyPr/>
          <a:lstStyle>
            <a:lvl1pPr>
              <a:defRPr/>
            </a:lvl1pPr>
          </a:lstStyle>
          <a:p>
            <a:pPr>
              <a:defRPr/>
            </a:pPr>
            <a:r>
              <a:rPr lang="es-ES" noProof="0"/>
              <a:t>June 2025</a:t>
            </a:r>
            <a:endParaRPr lang="en-US" noProof="0" dirty="0"/>
          </a:p>
        </p:txBody>
      </p:sp>
      <p:sp>
        <p:nvSpPr>
          <p:cNvPr id="5" name="Footer Placeholder 4"/>
          <p:cNvSpPr>
            <a:spLocks noGrp="1"/>
          </p:cNvSpPr>
          <p:nvPr>
            <p:ph type="ftr" sz="quarter" idx="11"/>
          </p:nvPr>
        </p:nvSpPr>
        <p:spPr/>
        <p:txBody>
          <a:bodyPr/>
          <a:lstStyle>
            <a:lvl1pPr>
              <a:defRPr/>
            </a:lvl1pPr>
          </a:lstStyle>
          <a:p>
            <a:pPr>
              <a:defRPr/>
            </a:pPr>
            <a:r>
              <a:rPr lang="en-US" noProof="0"/>
              <a:t>European Symposium MR 2.0</a:t>
            </a:r>
            <a:endParaRPr lang="en-US" noProof="0" dirty="0"/>
          </a:p>
        </p:txBody>
      </p:sp>
      <p:sp>
        <p:nvSpPr>
          <p:cNvPr id="6" name="Slide Number Placeholder 5"/>
          <p:cNvSpPr>
            <a:spLocks noGrp="1"/>
          </p:cNvSpPr>
          <p:nvPr>
            <p:ph type="sldNum" sz="quarter" idx="12"/>
          </p:nvPr>
        </p:nvSpPr>
        <p:spPr/>
        <p:txBody>
          <a:bodyPr/>
          <a:lstStyle>
            <a:lvl1pPr>
              <a:defRPr/>
            </a:lvl1pPr>
          </a:lstStyle>
          <a:p>
            <a:pPr>
              <a:defRPr/>
            </a:pPr>
            <a:fld id="{46C3FB61-EFCE-4580-BD94-5EE338B91C16}" type="slidenum">
              <a:rPr lang="en-US" noProof="0" smtClean="0"/>
              <a:pPr>
                <a:defRPr/>
              </a:pPr>
              <a:t>‹Nº›</a:t>
            </a:fld>
            <a:endParaRPr lang="en-US" noProof="0" dirty="0"/>
          </a:p>
        </p:txBody>
      </p:sp>
    </p:spTree>
    <p:extLst>
      <p:ext uri="{BB962C8B-B14F-4D97-AF65-F5344CB8AC3E}">
        <p14:creationId xmlns:p14="http://schemas.microsoft.com/office/powerpoint/2010/main" val="267007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49219" y="182885"/>
            <a:ext cx="7723281" cy="852754"/>
          </a:xfrm>
        </p:spPr>
        <p:txBody>
          <a:bodyPr anchor="b"/>
          <a:lstStyle>
            <a:lvl1pPr>
              <a:defRPr spc="0" baseline="0"/>
            </a:lvl1pPr>
          </a:lstStyle>
          <a:p>
            <a:r>
              <a:rPr lang="es-ES" noProof="0" dirty="0"/>
              <a:t>Haga clic para modificar el estilo de título del patrón</a:t>
            </a:r>
            <a:endParaRPr lang="en-US" noProof="0" dirty="0"/>
          </a:p>
        </p:txBody>
      </p:sp>
      <p:sp>
        <p:nvSpPr>
          <p:cNvPr id="3" name="Content Placeholder 2"/>
          <p:cNvSpPr>
            <a:spLocks noGrp="1"/>
          </p:cNvSpPr>
          <p:nvPr>
            <p:ph idx="1"/>
          </p:nvPr>
        </p:nvSpPr>
        <p:spPr>
          <a:xfrm>
            <a:off x="619760" y="1635761"/>
            <a:ext cx="7952739" cy="4123689"/>
          </a:xfrm>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endParaRPr lang="en-US" noProof="0" dirty="0"/>
          </a:p>
        </p:txBody>
      </p:sp>
      <p:sp>
        <p:nvSpPr>
          <p:cNvPr id="5" name="Footer Placeholder 4"/>
          <p:cNvSpPr>
            <a:spLocks noGrp="1"/>
          </p:cNvSpPr>
          <p:nvPr>
            <p:ph type="ftr" sz="quarter" idx="11"/>
          </p:nvPr>
        </p:nvSpPr>
        <p:spPr>
          <a:xfrm>
            <a:off x="619760" y="6359572"/>
            <a:ext cx="3771900" cy="228600"/>
          </a:xfrm>
        </p:spPr>
        <p:txBody>
          <a:bodyPr/>
          <a:lstStyle>
            <a:lvl1pPr>
              <a:defRPr sz="1050"/>
            </a:lvl1pPr>
          </a:lstStyle>
          <a:p>
            <a:pPr>
              <a:defRPr/>
            </a:pPr>
            <a:r>
              <a:rPr lang="en-US"/>
              <a:t>European Symposium MR 2.0</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947FA2-AA65-4FEB-A40E-BE2F56B40290}" type="slidenum">
              <a:rPr lang="en-US" noProof="0" smtClean="0"/>
              <a:pPr>
                <a:defRPr/>
              </a:pPr>
              <a:t>‹Nº›</a:t>
            </a:fld>
            <a:endParaRPr lang="en-US" noProof="0" dirty="0"/>
          </a:p>
        </p:txBody>
      </p:sp>
      <p:cxnSp>
        <p:nvCxnSpPr>
          <p:cNvPr id="10" name="Conector recto 9">
            <a:extLst>
              <a:ext uri="{FF2B5EF4-FFF2-40B4-BE49-F238E27FC236}">
                <a16:creationId xmlns:a16="http://schemas.microsoft.com/office/drawing/2014/main" id="{CC92EEC2-7F6A-E823-8776-42DE7F5EBDF3}"/>
              </a:ext>
            </a:extLst>
          </p:cNvPr>
          <p:cNvCxnSpPr/>
          <p:nvPr userDrawn="1"/>
        </p:nvCxnSpPr>
        <p:spPr>
          <a:xfrm>
            <a:off x="4500562" y="6359573"/>
            <a:ext cx="4071938" cy="0"/>
          </a:xfrm>
          <a:prstGeom prst="line">
            <a:avLst/>
          </a:prstGeom>
          <a:ln w="19050">
            <a:solidFill>
              <a:srgbClr val="C6C6C6"/>
            </a:solidFill>
          </a:ln>
        </p:spPr>
        <p:style>
          <a:lnRef idx="3">
            <a:schemeClr val="accent4"/>
          </a:lnRef>
          <a:fillRef idx="0">
            <a:schemeClr val="accent4"/>
          </a:fillRef>
          <a:effectRef idx="2">
            <a:schemeClr val="accent4"/>
          </a:effectRef>
          <a:fontRef idx="minor">
            <a:schemeClr val="tx1"/>
          </a:fontRef>
        </p:style>
      </p:cxnSp>
      <p:cxnSp>
        <p:nvCxnSpPr>
          <p:cNvPr id="4" name="Conector recto 3">
            <a:extLst>
              <a:ext uri="{FF2B5EF4-FFF2-40B4-BE49-F238E27FC236}">
                <a16:creationId xmlns:a16="http://schemas.microsoft.com/office/drawing/2014/main" id="{B39D03C7-26F4-0581-721C-2181EAFC06E2}"/>
              </a:ext>
            </a:extLst>
          </p:cNvPr>
          <p:cNvCxnSpPr>
            <a:cxnSpLocks/>
          </p:cNvCxnSpPr>
          <p:nvPr userDrawn="1"/>
        </p:nvCxnSpPr>
        <p:spPr>
          <a:xfrm>
            <a:off x="975360" y="1127173"/>
            <a:ext cx="1198880" cy="0"/>
          </a:xfrm>
          <a:prstGeom prst="line">
            <a:avLst/>
          </a:prstGeom>
          <a:ln w="19050">
            <a:solidFill>
              <a:srgbClr val="C6C6C6"/>
            </a:solidFill>
          </a:ln>
        </p:spPr>
        <p:style>
          <a:lnRef idx="3">
            <a:schemeClr val="accent4"/>
          </a:lnRef>
          <a:fillRef idx="0">
            <a:schemeClr val="accent4"/>
          </a:fillRef>
          <a:effectRef idx="2">
            <a:schemeClr val="accent4"/>
          </a:effectRef>
          <a:fontRef idx="minor">
            <a:schemeClr val="tx1"/>
          </a:fontRef>
        </p:style>
      </p:cxnSp>
      <p:pic>
        <p:nvPicPr>
          <p:cNvPr id="7" name="Imagen 6" descr="Logotipo&#10;&#10;El contenido generado por IA puede ser incorrecto.">
            <a:extLst>
              <a:ext uri="{FF2B5EF4-FFF2-40B4-BE49-F238E27FC236}">
                <a16:creationId xmlns:a16="http://schemas.microsoft.com/office/drawing/2014/main" id="{F2141026-4197-0CE7-3D50-31F59F8994D6}"/>
              </a:ext>
            </a:extLst>
          </p:cNvPr>
          <p:cNvPicPr>
            <a:picLocks noChangeAspect="1"/>
          </p:cNvPicPr>
          <p:nvPr userDrawn="1"/>
        </p:nvPicPr>
        <p:blipFill>
          <a:blip r:embed="rId2">
            <a:extLst>
              <a:ext uri="{28A0092B-C50C-407E-A947-70E740481C1C}">
                <a14:useLocalDpi xmlns:a14="http://schemas.microsoft.com/office/drawing/2010/main" val="0"/>
              </a:ext>
            </a:extLst>
          </a:blip>
          <a:srcRect l="34426" t="24507" r="33573" b="54222"/>
          <a:stretch>
            <a:fillRect/>
          </a:stretch>
        </p:blipFill>
        <p:spPr>
          <a:xfrm>
            <a:off x="47900" y="107427"/>
            <a:ext cx="801319" cy="532653"/>
          </a:xfrm>
          <a:prstGeom prst="rect">
            <a:avLst/>
          </a:prstGeom>
        </p:spPr>
      </p:pic>
    </p:spTree>
    <p:extLst>
      <p:ext uri="{BB962C8B-B14F-4D97-AF65-F5344CB8AC3E}">
        <p14:creationId xmlns:p14="http://schemas.microsoft.com/office/powerpoint/2010/main" val="235351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708400" y="767419"/>
            <a:ext cx="4829810" cy="3355848"/>
          </a:xfrm>
        </p:spPr>
        <p:txBody>
          <a:bodyPr anchor="b"/>
          <a:lstStyle>
            <a:lvl1pPr>
              <a:lnSpc>
                <a:spcPct val="80000"/>
              </a:lnSpc>
              <a:defRPr sz="3200" b="0" baseline="0">
                <a:solidFill>
                  <a:srgbClr val="6F7291"/>
                </a:solidFill>
              </a:defRPr>
            </a:lvl1pPr>
          </a:lstStyle>
          <a:p>
            <a:r>
              <a:rPr lang="es-ES" noProof="0"/>
              <a:t>Haga clic para modificar el estilo de título del patrón</a:t>
            </a:r>
            <a:endParaRPr lang="en-US" noProof="0" dirty="0"/>
          </a:p>
        </p:txBody>
      </p:sp>
      <p:sp>
        <p:nvSpPr>
          <p:cNvPr id="3" name="Text Placeholder 2"/>
          <p:cNvSpPr>
            <a:spLocks noGrp="1"/>
          </p:cNvSpPr>
          <p:nvPr>
            <p:ph type="body" idx="1"/>
          </p:nvPr>
        </p:nvSpPr>
        <p:spPr>
          <a:xfrm>
            <a:off x="3708400" y="4187275"/>
            <a:ext cx="4829810" cy="1645920"/>
          </a:xfrm>
        </p:spPr>
        <p:txBody>
          <a:bodyPr>
            <a:normAutofit/>
          </a:bodyPr>
          <a:lstStyle>
            <a:lvl1pPr marL="0" indent="0">
              <a:buNone/>
              <a:defRPr sz="2400">
                <a:solidFill>
                  <a:schemeClr val="tx1">
                    <a:lumMod val="50000"/>
                    <a:lumOff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noProof="0"/>
              <a:t>Haga clic para modificar el estilo de texto del patrón</a:t>
            </a:r>
          </a:p>
        </p:txBody>
      </p:sp>
      <p:sp>
        <p:nvSpPr>
          <p:cNvPr id="5" name="Date Placeholder 3">
            <a:extLst>
              <a:ext uri="{FF2B5EF4-FFF2-40B4-BE49-F238E27FC236}">
                <a16:creationId xmlns:a16="http://schemas.microsoft.com/office/drawing/2014/main" id="{C38333F8-7E5D-6847-AF82-C7AE8B61FD4C}"/>
              </a:ext>
            </a:extLst>
          </p:cNvPr>
          <p:cNvSpPr>
            <a:spLocks noGrp="1"/>
          </p:cNvSpPr>
          <p:nvPr>
            <p:ph type="dt" sz="half" idx="10"/>
          </p:nvPr>
        </p:nvSpPr>
        <p:spPr/>
        <p:txBody>
          <a:bodyPr/>
          <a:lstStyle>
            <a:lvl1pPr>
              <a:defRPr/>
            </a:lvl1pPr>
          </a:lstStyle>
          <a:p>
            <a:pPr>
              <a:defRPr/>
            </a:pPr>
            <a:r>
              <a:rPr lang="es-ES" noProof="0"/>
              <a:t>June 2025</a:t>
            </a:r>
            <a:endParaRPr lang="en-US" noProof="0" dirty="0"/>
          </a:p>
        </p:txBody>
      </p:sp>
      <p:sp>
        <p:nvSpPr>
          <p:cNvPr id="6" name="Footer Placeholder 4">
            <a:extLst>
              <a:ext uri="{FF2B5EF4-FFF2-40B4-BE49-F238E27FC236}">
                <a16:creationId xmlns:a16="http://schemas.microsoft.com/office/drawing/2014/main" id="{55E64A8F-A065-D844-99EF-6E259345F11E}"/>
              </a:ext>
            </a:extLst>
          </p:cNvPr>
          <p:cNvSpPr>
            <a:spLocks noGrp="1"/>
          </p:cNvSpPr>
          <p:nvPr>
            <p:ph type="ftr" sz="quarter" idx="11"/>
          </p:nvPr>
        </p:nvSpPr>
        <p:spPr/>
        <p:txBody>
          <a:bodyPr/>
          <a:lstStyle>
            <a:lvl1pPr>
              <a:defRPr/>
            </a:lvl1pPr>
          </a:lstStyle>
          <a:p>
            <a:pPr>
              <a:defRPr/>
            </a:pPr>
            <a:r>
              <a:rPr lang="en-US" noProof="0"/>
              <a:t>European Symposium MR 2.0</a:t>
            </a:r>
            <a:endParaRPr lang="en-US" noProof="0" dirty="0"/>
          </a:p>
        </p:txBody>
      </p:sp>
      <p:sp>
        <p:nvSpPr>
          <p:cNvPr id="7" name="Slide Number Placeholder 5">
            <a:extLst>
              <a:ext uri="{FF2B5EF4-FFF2-40B4-BE49-F238E27FC236}">
                <a16:creationId xmlns:a16="http://schemas.microsoft.com/office/drawing/2014/main" id="{683712D4-EBDA-8F43-81A7-A8F2DFDDBF88}"/>
              </a:ext>
            </a:extLst>
          </p:cNvPr>
          <p:cNvSpPr>
            <a:spLocks noGrp="1"/>
          </p:cNvSpPr>
          <p:nvPr>
            <p:ph type="sldNum" sz="quarter" idx="12"/>
          </p:nvPr>
        </p:nvSpPr>
        <p:spPr/>
        <p:txBody>
          <a:bodyPr/>
          <a:lstStyle>
            <a:lvl1pPr>
              <a:defRPr/>
            </a:lvl1pPr>
          </a:lstStyle>
          <a:p>
            <a:pPr>
              <a:defRPr/>
            </a:pPr>
            <a:fld id="{67816C8C-CB16-4E59-98D3-2694E6606B95}" type="slidenum">
              <a:rPr lang="en-US" noProof="0" smtClean="0"/>
              <a:pPr>
                <a:defRPr/>
              </a:pPr>
              <a:t>‹Nº›</a:t>
            </a:fld>
            <a:endParaRPr lang="en-US" noProof="0" dirty="0"/>
          </a:p>
        </p:txBody>
      </p:sp>
      <p:pic>
        <p:nvPicPr>
          <p:cNvPr id="8" name="Imagen 7" descr="Imagen que contiene reloj, interior, foto, frente&#10;&#10;Descripción generada automáticamente">
            <a:extLst>
              <a:ext uri="{FF2B5EF4-FFF2-40B4-BE49-F238E27FC236}">
                <a16:creationId xmlns:a16="http://schemas.microsoft.com/office/drawing/2014/main" id="{735E0F8B-ABBC-3778-3219-C39021CDB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790" y="2302595"/>
            <a:ext cx="2697911" cy="3530600"/>
          </a:xfrm>
          <a:prstGeom prst="rect">
            <a:avLst/>
          </a:prstGeom>
        </p:spPr>
      </p:pic>
    </p:spTree>
    <p:extLst>
      <p:ext uri="{BB962C8B-B14F-4D97-AF65-F5344CB8AC3E}">
        <p14:creationId xmlns:p14="http://schemas.microsoft.com/office/powerpoint/2010/main" val="169227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a:t>Haga clic para modificar el estilo de título del patrón</a:t>
            </a:r>
            <a:endParaRPr lang="en-US" noProof="0"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
        <p:nvSpPr>
          <p:cNvPr id="5" name="Date Placeholder 3"/>
          <p:cNvSpPr>
            <a:spLocks noGrp="1"/>
          </p:cNvSpPr>
          <p:nvPr>
            <p:ph type="dt" sz="half" idx="10"/>
          </p:nvPr>
        </p:nvSpPr>
        <p:spPr/>
        <p:txBody>
          <a:bodyPr/>
          <a:lstStyle>
            <a:lvl1pPr>
              <a:defRPr/>
            </a:lvl1pPr>
          </a:lstStyle>
          <a:p>
            <a:pPr>
              <a:defRPr/>
            </a:pPr>
            <a:r>
              <a:rPr lang="es-ES" noProof="0"/>
              <a:t>June 2025</a:t>
            </a:r>
            <a:endParaRPr lang="en-US" noProof="0" dirty="0"/>
          </a:p>
        </p:txBody>
      </p:sp>
      <p:sp>
        <p:nvSpPr>
          <p:cNvPr id="6" name="Footer Placeholder 4"/>
          <p:cNvSpPr>
            <a:spLocks noGrp="1"/>
          </p:cNvSpPr>
          <p:nvPr>
            <p:ph type="ftr" sz="quarter" idx="11"/>
          </p:nvPr>
        </p:nvSpPr>
        <p:spPr/>
        <p:txBody>
          <a:bodyPr/>
          <a:lstStyle>
            <a:lvl1pPr>
              <a:defRPr/>
            </a:lvl1pPr>
          </a:lstStyle>
          <a:p>
            <a:pPr>
              <a:defRPr/>
            </a:pPr>
            <a:r>
              <a:rPr lang="en-US" noProof="0"/>
              <a:t>European Symposium MR 2.0</a:t>
            </a:r>
            <a:endParaRPr lang="en-US" noProof="0" dirty="0"/>
          </a:p>
        </p:txBody>
      </p:sp>
      <p:sp>
        <p:nvSpPr>
          <p:cNvPr id="7" name="Slide Number Placeholder 5"/>
          <p:cNvSpPr>
            <a:spLocks noGrp="1"/>
          </p:cNvSpPr>
          <p:nvPr>
            <p:ph type="sldNum" sz="quarter" idx="12"/>
          </p:nvPr>
        </p:nvSpPr>
        <p:spPr/>
        <p:txBody>
          <a:bodyPr/>
          <a:lstStyle>
            <a:lvl1pPr>
              <a:defRPr/>
            </a:lvl1pPr>
          </a:lstStyle>
          <a:p>
            <a:pPr>
              <a:defRPr/>
            </a:pPr>
            <a:fld id="{6E2582FD-0823-4D3B-87E5-BFBAB6100203}" type="slidenum">
              <a:rPr lang="en-US" noProof="0" smtClean="0"/>
              <a:pPr>
                <a:defRPr/>
              </a:pPr>
              <a:t>‹Nº›</a:t>
            </a:fld>
            <a:endParaRPr lang="en-US" noProof="0" dirty="0"/>
          </a:p>
        </p:txBody>
      </p:sp>
    </p:spTree>
    <p:extLst>
      <p:ext uri="{BB962C8B-B14F-4D97-AF65-F5344CB8AC3E}">
        <p14:creationId xmlns:p14="http://schemas.microsoft.com/office/powerpoint/2010/main" val="257858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noProof="0"/>
              <a:t>Haga clic para modificar el estilo de título del patrón</a:t>
            </a:r>
            <a:endParaRPr lang="en-US" noProof="0"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el estilo de texto del patrón</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noProof="0"/>
              <a:t>Haga clic para modificar el estilo de texto del patrón</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
        <p:nvSpPr>
          <p:cNvPr id="7" name="Date Placeholder 3"/>
          <p:cNvSpPr>
            <a:spLocks noGrp="1"/>
          </p:cNvSpPr>
          <p:nvPr>
            <p:ph type="dt" sz="half" idx="10"/>
          </p:nvPr>
        </p:nvSpPr>
        <p:spPr/>
        <p:txBody>
          <a:bodyPr/>
          <a:lstStyle>
            <a:lvl1pPr>
              <a:defRPr/>
            </a:lvl1pPr>
          </a:lstStyle>
          <a:p>
            <a:pPr>
              <a:defRPr/>
            </a:pPr>
            <a:r>
              <a:rPr lang="es-ES" noProof="0"/>
              <a:t>June 2025</a:t>
            </a:r>
            <a:endParaRPr lang="en-US" noProof="0" dirty="0"/>
          </a:p>
        </p:txBody>
      </p:sp>
      <p:sp>
        <p:nvSpPr>
          <p:cNvPr id="8" name="Footer Placeholder 4"/>
          <p:cNvSpPr>
            <a:spLocks noGrp="1"/>
          </p:cNvSpPr>
          <p:nvPr>
            <p:ph type="ftr" sz="quarter" idx="11"/>
          </p:nvPr>
        </p:nvSpPr>
        <p:spPr/>
        <p:txBody>
          <a:bodyPr/>
          <a:lstStyle>
            <a:lvl1pPr>
              <a:defRPr/>
            </a:lvl1pPr>
          </a:lstStyle>
          <a:p>
            <a:pPr>
              <a:defRPr/>
            </a:pPr>
            <a:r>
              <a:rPr lang="en-US" noProof="0"/>
              <a:t>European Symposium MR 2.0</a:t>
            </a:r>
            <a:endParaRPr lang="en-US" noProof="0" dirty="0"/>
          </a:p>
        </p:txBody>
      </p:sp>
      <p:sp>
        <p:nvSpPr>
          <p:cNvPr id="9" name="Slide Number Placeholder 5"/>
          <p:cNvSpPr>
            <a:spLocks noGrp="1"/>
          </p:cNvSpPr>
          <p:nvPr>
            <p:ph type="sldNum" sz="quarter" idx="12"/>
          </p:nvPr>
        </p:nvSpPr>
        <p:spPr/>
        <p:txBody>
          <a:bodyPr/>
          <a:lstStyle>
            <a:lvl1pPr>
              <a:defRPr/>
            </a:lvl1pPr>
          </a:lstStyle>
          <a:p>
            <a:pPr>
              <a:defRPr/>
            </a:pPr>
            <a:fld id="{B61A0B24-A468-4FEC-9717-AEE746DDAC05}" type="slidenum">
              <a:rPr lang="en-US" noProof="0" smtClean="0"/>
              <a:pPr>
                <a:defRPr/>
              </a:pPr>
              <a:t>‹Nº›</a:t>
            </a:fld>
            <a:endParaRPr lang="en-US" noProof="0" dirty="0"/>
          </a:p>
        </p:txBody>
      </p:sp>
    </p:spTree>
    <p:extLst>
      <p:ext uri="{BB962C8B-B14F-4D97-AF65-F5344CB8AC3E}">
        <p14:creationId xmlns:p14="http://schemas.microsoft.com/office/powerpoint/2010/main" val="319155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noProof="0"/>
              <a:t>Haga clic para modificar el estilo de título del patrón</a:t>
            </a:r>
            <a:endParaRPr lang="en-US" noProof="0" dirty="0"/>
          </a:p>
        </p:txBody>
      </p:sp>
      <p:sp>
        <p:nvSpPr>
          <p:cNvPr id="3" name="Date Placeholder 3"/>
          <p:cNvSpPr>
            <a:spLocks noGrp="1"/>
          </p:cNvSpPr>
          <p:nvPr>
            <p:ph type="dt" sz="half" idx="10"/>
          </p:nvPr>
        </p:nvSpPr>
        <p:spPr/>
        <p:txBody>
          <a:bodyPr/>
          <a:lstStyle>
            <a:lvl1pPr>
              <a:defRPr/>
            </a:lvl1pPr>
          </a:lstStyle>
          <a:p>
            <a:pPr>
              <a:defRPr/>
            </a:pPr>
            <a:r>
              <a:rPr lang="es-ES" noProof="0"/>
              <a:t>June 2025</a:t>
            </a:r>
            <a:endParaRPr lang="en-US" noProof="0" dirty="0"/>
          </a:p>
        </p:txBody>
      </p:sp>
      <p:sp>
        <p:nvSpPr>
          <p:cNvPr id="4" name="Footer Placeholder 4"/>
          <p:cNvSpPr>
            <a:spLocks noGrp="1"/>
          </p:cNvSpPr>
          <p:nvPr>
            <p:ph type="ftr" sz="quarter" idx="11"/>
          </p:nvPr>
        </p:nvSpPr>
        <p:spPr/>
        <p:txBody>
          <a:bodyPr/>
          <a:lstStyle>
            <a:lvl1pPr>
              <a:defRPr/>
            </a:lvl1pPr>
          </a:lstStyle>
          <a:p>
            <a:pPr>
              <a:defRPr/>
            </a:pPr>
            <a:r>
              <a:rPr lang="en-US" noProof="0"/>
              <a:t>European Symposium MR 2.0</a:t>
            </a:r>
            <a:endParaRPr lang="en-US" noProof="0" dirty="0"/>
          </a:p>
        </p:txBody>
      </p:sp>
      <p:sp>
        <p:nvSpPr>
          <p:cNvPr id="5" name="Slide Number Placeholder 5"/>
          <p:cNvSpPr>
            <a:spLocks noGrp="1"/>
          </p:cNvSpPr>
          <p:nvPr>
            <p:ph type="sldNum" sz="quarter" idx="12"/>
          </p:nvPr>
        </p:nvSpPr>
        <p:spPr/>
        <p:txBody>
          <a:bodyPr/>
          <a:lstStyle>
            <a:lvl1pPr>
              <a:defRPr/>
            </a:lvl1pPr>
          </a:lstStyle>
          <a:p>
            <a:pPr>
              <a:defRPr/>
            </a:pPr>
            <a:fld id="{C89C382F-83EC-4740-A102-556BD26D2EAF}" type="slidenum">
              <a:rPr lang="en-US" noProof="0" smtClean="0"/>
              <a:pPr>
                <a:defRPr/>
              </a:pPr>
              <a:t>‹Nº›</a:t>
            </a:fld>
            <a:endParaRPr lang="en-US" noProof="0" dirty="0"/>
          </a:p>
        </p:txBody>
      </p:sp>
    </p:spTree>
    <p:extLst>
      <p:ext uri="{BB962C8B-B14F-4D97-AF65-F5344CB8AC3E}">
        <p14:creationId xmlns:p14="http://schemas.microsoft.com/office/powerpoint/2010/main" val="429281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s-ES" noProof="0"/>
              <a:t>June 2025</a:t>
            </a:r>
            <a:endParaRPr lang="en-US" noProof="0" dirty="0"/>
          </a:p>
        </p:txBody>
      </p:sp>
      <p:sp>
        <p:nvSpPr>
          <p:cNvPr id="3" name="Footer Placeholder 4"/>
          <p:cNvSpPr>
            <a:spLocks noGrp="1"/>
          </p:cNvSpPr>
          <p:nvPr>
            <p:ph type="ftr" sz="quarter" idx="11"/>
          </p:nvPr>
        </p:nvSpPr>
        <p:spPr/>
        <p:txBody>
          <a:bodyPr/>
          <a:lstStyle>
            <a:lvl1pPr>
              <a:defRPr/>
            </a:lvl1pPr>
          </a:lstStyle>
          <a:p>
            <a:pPr>
              <a:defRPr/>
            </a:pPr>
            <a:r>
              <a:rPr lang="en-US" noProof="0"/>
              <a:t>European Symposium MR 2.0</a:t>
            </a:r>
            <a:endParaRPr lang="en-US" noProof="0" dirty="0"/>
          </a:p>
        </p:txBody>
      </p:sp>
      <p:sp>
        <p:nvSpPr>
          <p:cNvPr id="4" name="Slide Number Placeholder 5"/>
          <p:cNvSpPr>
            <a:spLocks noGrp="1"/>
          </p:cNvSpPr>
          <p:nvPr>
            <p:ph type="sldNum" sz="quarter" idx="12"/>
          </p:nvPr>
        </p:nvSpPr>
        <p:spPr/>
        <p:txBody>
          <a:bodyPr/>
          <a:lstStyle>
            <a:lvl1pPr>
              <a:defRPr/>
            </a:lvl1pPr>
          </a:lstStyle>
          <a:p>
            <a:pPr>
              <a:defRPr/>
            </a:pPr>
            <a:fld id="{87F1048B-F263-427F-93BF-1ED53899FC09}" type="slidenum">
              <a:rPr lang="en-US" noProof="0" smtClean="0"/>
              <a:pPr>
                <a:defRPr/>
              </a:pPr>
              <a:t>‹Nº›</a:t>
            </a:fld>
            <a:endParaRPr lang="en-US" noProof="0" dirty="0"/>
          </a:p>
        </p:txBody>
      </p:sp>
    </p:spTree>
    <p:extLst>
      <p:ext uri="{BB962C8B-B14F-4D97-AF65-F5344CB8AC3E}">
        <p14:creationId xmlns:p14="http://schemas.microsoft.com/office/powerpoint/2010/main" val="113990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78C7774F-BFE2-0F45-84AF-3B5466634C20}"/>
              </a:ext>
            </a:extLst>
          </p:cNvPr>
          <p:cNvSpPr/>
          <p:nvPr userDrawn="1"/>
        </p:nvSpPr>
        <p:spPr>
          <a:xfrm>
            <a:off x="5715000" y="0"/>
            <a:ext cx="3429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200">
                <a:solidFill>
                  <a:srgbClr val="6F7291"/>
                </a:solidFill>
              </a:defRPr>
            </a:lvl1pPr>
          </a:lstStyle>
          <a:p>
            <a:r>
              <a:rPr lang="es-ES" noProof="0"/>
              <a:t>Haga clic para modificar el estilo de título del patrón</a:t>
            </a:r>
            <a:endParaRPr lang="en-US" noProof="0"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Haga clic para modificar el estilo de texto del patrón</a:t>
            </a:r>
          </a:p>
        </p:txBody>
      </p:sp>
      <p:sp>
        <p:nvSpPr>
          <p:cNvPr id="6" name="Date Placeholder 4">
            <a:extLst>
              <a:ext uri="{FF2B5EF4-FFF2-40B4-BE49-F238E27FC236}">
                <a16:creationId xmlns:a16="http://schemas.microsoft.com/office/drawing/2014/main" id="{6FFDD513-4377-934E-B082-17AFEE548839}"/>
              </a:ext>
            </a:extLst>
          </p:cNvPr>
          <p:cNvSpPr>
            <a:spLocks noGrp="1"/>
          </p:cNvSpPr>
          <p:nvPr>
            <p:ph type="dt" sz="half" idx="10"/>
          </p:nvPr>
        </p:nvSpPr>
        <p:spPr/>
        <p:txBody>
          <a:bodyPr/>
          <a:lstStyle>
            <a:lvl1pPr>
              <a:defRPr/>
            </a:lvl1pPr>
          </a:lstStyle>
          <a:p>
            <a:pPr>
              <a:defRPr/>
            </a:pPr>
            <a:r>
              <a:rPr lang="es-ES" noProof="0"/>
              <a:t>June 2025</a:t>
            </a:r>
            <a:endParaRPr lang="en-US" noProof="0" dirty="0"/>
          </a:p>
        </p:txBody>
      </p:sp>
      <p:sp>
        <p:nvSpPr>
          <p:cNvPr id="7" name="Footer Placeholder 5">
            <a:extLst>
              <a:ext uri="{FF2B5EF4-FFF2-40B4-BE49-F238E27FC236}">
                <a16:creationId xmlns:a16="http://schemas.microsoft.com/office/drawing/2014/main" id="{92F2D804-9F75-CB45-8553-EF9294766EAF}"/>
              </a:ext>
            </a:extLst>
          </p:cNvPr>
          <p:cNvSpPr>
            <a:spLocks noGrp="1"/>
          </p:cNvSpPr>
          <p:nvPr>
            <p:ph type="ftr" sz="quarter" idx="11"/>
          </p:nvPr>
        </p:nvSpPr>
        <p:spPr/>
        <p:txBody>
          <a:bodyPr/>
          <a:lstStyle>
            <a:lvl1pPr>
              <a:defRPr/>
            </a:lvl1pPr>
          </a:lstStyle>
          <a:p>
            <a:pPr>
              <a:defRPr/>
            </a:pPr>
            <a:r>
              <a:rPr lang="en-US" noProof="0"/>
              <a:t>European Symposium MR 2.0</a:t>
            </a:r>
            <a:endParaRPr lang="en-US" noProof="0" dirty="0"/>
          </a:p>
        </p:txBody>
      </p:sp>
      <p:sp>
        <p:nvSpPr>
          <p:cNvPr id="8" name="Slide Number Placeholder 6">
            <a:extLst>
              <a:ext uri="{FF2B5EF4-FFF2-40B4-BE49-F238E27FC236}">
                <a16:creationId xmlns:a16="http://schemas.microsoft.com/office/drawing/2014/main" id="{796DD23A-A528-2942-B0C9-838A55EF5D5C}"/>
              </a:ext>
            </a:extLst>
          </p:cNvPr>
          <p:cNvSpPr>
            <a:spLocks noGrp="1"/>
          </p:cNvSpPr>
          <p:nvPr>
            <p:ph type="sldNum" sz="quarter" idx="12"/>
          </p:nvPr>
        </p:nvSpPr>
        <p:spPr/>
        <p:txBody>
          <a:bodyPr/>
          <a:lstStyle>
            <a:lvl1pPr>
              <a:defRPr smtClean="0">
                <a:solidFill>
                  <a:srgbClr val="FFFFFF">
                    <a:alpha val="20000"/>
                  </a:srgbClr>
                </a:solidFill>
              </a:defRPr>
            </a:lvl1pPr>
          </a:lstStyle>
          <a:p>
            <a:pPr>
              <a:defRPr/>
            </a:pPr>
            <a:fld id="{A85E247D-B17A-4652-897C-AD6E69636FE4}" type="slidenum">
              <a:rPr lang="en-US" noProof="0" smtClean="0"/>
              <a:pPr>
                <a:defRPr/>
              </a:pPr>
              <a:t>‹Nº›</a:t>
            </a:fld>
            <a:endParaRPr lang="en-US" noProof="0" dirty="0"/>
          </a:p>
        </p:txBody>
      </p:sp>
    </p:spTree>
    <p:extLst>
      <p:ext uri="{BB962C8B-B14F-4D97-AF65-F5344CB8AC3E}">
        <p14:creationId xmlns:p14="http://schemas.microsoft.com/office/powerpoint/2010/main" val="3777707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bg>
      <p:bgPr>
        <a:solidFill>
          <a:srgbClr val="E6EE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260176"/>
            <a:ext cx="8085582" cy="613283"/>
          </a:xfrm>
        </p:spPr>
        <p:txBody>
          <a:bodyPr anchor="b"/>
          <a:lstStyle>
            <a:lvl1pPr>
              <a:lnSpc>
                <a:spcPct val="85000"/>
              </a:lnSpc>
              <a:defRPr sz="2800" b="0">
                <a:solidFill>
                  <a:srgbClr val="6F7291"/>
                </a:solidFill>
              </a:defRPr>
            </a:lvl1pPr>
          </a:lstStyle>
          <a:p>
            <a:r>
              <a:rPr lang="es-ES" noProof="0" dirty="0"/>
              <a:t>Haga clic para modificar el estilo de título del patrón</a:t>
            </a:r>
            <a:endParaRPr lang="en-US" noProof="0" dirty="0"/>
          </a:p>
        </p:txBody>
      </p:sp>
      <p:sp>
        <p:nvSpPr>
          <p:cNvPr id="3" name="Picture Placeholder 2"/>
          <p:cNvSpPr>
            <a:spLocks noGrp="1" noChangeAspect="1"/>
          </p:cNvSpPr>
          <p:nvPr>
            <p:ph type="pic" idx="1"/>
          </p:nvPr>
        </p:nvSpPr>
        <p:spPr>
          <a:xfrm>
            <a:off x="0" y="0"/>
            <a:ext cx="9144000" cy="5223900"/>
          </a:xfrm>
          <a:blipFill>
            <a:blip r:embed="rId3"/>
            <a:stretch>
              <a:fillRect/>
            </a:stretch>
          </a:blipFill>
        </p:spPr>
        <p:txBody>
          <a:bodyPr rtlCol="0" anchor="ctr">
            <a:normAutofit/>
          </a:bodyPr>
          <a:lstStyle>
            <a:lvl1pPr marL="0" indent="0" algn="ctr">
              <a:spcBef>
                <a:spcPts val="800"/>
              </a:spcBef>
              <a:buNone/>
              <a:defRPr sz="3200">
                <a:solidFill>
                  <a:srgbClr val="00209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endParaRPr lang="en-US" noProof="0"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chemeClr val="bg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noProof="0"/>
              <a:t>Haga clic para modificar el estilo de texto del patrón</a:t>
            </a:r>
          </a:p>
        </p:txBody>
      </p:sp>
      <p:sp>
        <p:nvSpPr>
          <p:cNvPr id="5" name="Date Placeholder 4">
            <a:extLst>
              <a:ext uri="{FF2B5EF4-FFF2-40B4-BE49-F238E27FC236}">
                <a16:creationId xmlns:a16="http://schemas.microsoft.com/office/drawing/2014/main" id="{B1297D6F-7176-364A-8486-B2F7DB846F60}"/>
              </a:ext>
            </a:extLst>
          </p:cNvPr>
          <p:cNvSpPr>
            <a:spLocks noGrp="1"/>
          </p:cNvSpPr>
          <p:nvPr>
            <p:ph type="dt" sz="half" idx="10"/>
          </p:nvPr>
        </p:nvSpPr>
        <p:spPr/>
        <p:txBody>
          <a:bodyPr/>
          <a:lstStyle>
            <a:lvl1pPr>
              <a:defRPr smtClean="0">
                <a:solidFill>
                  <a:srgbClr val="FFFFFF">
                    <a:alpha val="75000"/>
                  </a:srgbClr>
                </a:solidFill>
              </a:defRPr>
            </a:lvl1pPr>
          </a:lstStyle>
          <a:p>
            <a:pPr>
              <a:defRPr/>
            </a:pPr>
            <a:r>
              <a:rPr lang="es-ES" noProof="0"/>
              <a:t>June 2025</a:t>
            </a:r>
            <a:endParaRPr lang="en-US" noProof="0" dirty="0"/>
          </a:p>
        </p:txBody>
      </p:sp>
      <p:sp>
        <p:nvSpPr>
          <p:cNvPr id="6" name="Footer Placeholder 5">
            <a:extLst>
              <a:ext uri="{FF2B5EF4-FFF2-40B4-BE49-F238E27FC236}">
                <a16:creationId xmlns:a16="http://schemas.microsoft.com/office/drawing/2014/main" id="{EABFEE0A-1D8F-4F44-BA20-D940DE060EEE}"/>
              </a:ext>
            </a:extLst>
          </p:cNvPr>
          <p:cNvSpPr>
            <a:spLocks noGrp="1"/>
          </p:cNvSpPr>
          <p:nvPr>
            <p:ph type="ftr" sz="quarter" idx="11"/>
          </p:nvPr>
        </p:nvSpPr>
        <p:spPr/>
        <p:txBody>
          <a:bodyPr/>
          <a:lstStyle>
            <a:lvl1pPr>
              <a:defRPr>
                <a:solidFill>
                  <a:srgbClr val="FFFFFF">
                    <a:alpha val="75000"/>
                  </a:srgbClr>
                </a:solidFill>
              </a:defRPr>
            </a:lvl1pPr>
          </a:lstStyle>
          <a:p>
            <a:pPr>
              <a:defRPr/>
            </a:pPr>
            <a:r>
              <a:rPr lang="en-US" noProof="0"/>
              <a:t>European Symposium MR 2.0</a:t>
            </a:r>
            <a:endParaRPr lang="en-US" noProof="0" dirty="0"/>
          </a:p>
        </p:txBody>
      </p:sp>
      <p:sp>
        <p:nvSpPr>
          <p:cNvPr id="7" name="Slide Number Placeholder 6">
            <a:extLst>
              <a:ext uri="{FF2B5EF4-FFF2-40B4-BE49-F238E27FC236}">
                <a16:creationId xmlns:a16="http://schemas.microsoft.com/office/drawing/2014/main" id="{F5A4D326-E6CD-BD43-AC02-7EF6898146C9}"/>
              </a:ext>
            </a:extLst>
          </p:cNvPr>
          <p:cNvSpPr>
            <a:spLocks noGrp="1"/>
          </p:cNvSpPr>
          <p:nvPr>
            <p:ph type="sldNum" sz="quarter" idx="12"/>
          </p:nvPr>
        </p:nvSpPr>
        <p:spPr/>
        <p:txBody>
          <a:bodyPr/>
          <a:lstStyle>
            <a:lvl1pPr>
              <a:defRPr smtClean="0">
                <a:solidFill>
                  <a:srgbClr val="FFFFFF">
                    <a:alpha val="20000"/>
                  </a:srgbClr>
                </a:solidFill>
              </a:defRPr>
            </a:lvl1pPr>
          </a:lstStyle>
          <a:p>
            <a:pPr>
              <a:defRPr/>
            </a:pPr>
            <a:fld id="{B1707F03-1146-453F-B9E8-9841E1D93C9F}" type="slidenum">
              <a:rPr lang="en-US" noProof="0" smtClean="0"/>
              <a:pPr>
                <a:defRPr/>
              </a:pPr>
              <a:t>‹Nº›</a:t>
            </a:fld>
            <a:endParaRPr lang="en-US" noProof="0" dirty="0"/>
          </a:p>
        </p:txBody>
      </p:sp>
    </p:spTree>
    <p:extLst>
      <p:ext uri="{BB962C8B-B14F-4D97-AF65-F5344CB8AC3E}">
        <p14:creationId xmlns:p14="http://schemas.microsoft.com/office/powerpoint/2010/main" val="222939750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13" y="500063"/>
            <a:ext cx="8078787" cy="1657350"/>
          </a:xfrm>
          <a:prstGeom prst="rect">
            <a:avLst/>
          </a:prstGeom>
        </p:spPr>
        <p:txBody>
          <a:bodyPr vert="horz" lIns="91440" tIns="45720" rIns="91440" bIns="45720" rtlCol="0" anchor="ctr">
            <a:normAutofit/>
          </a:bodyPr>
          <a:lstStyle/>
          <a:p>
            <a:r>
              <a:rPr lang="en-US" noProof="0" dirty="0" err="1"/>
              <a:t>Haga</a:t>
            </a:r>
            <a:r>
              <a:rPr lang="en-US" noProof="0" dirty="0"/>
              <a:t> </a:t>
            </a:r>
            <a:r>
              <a:rPr lang="en-US" noProof="0" dirty="0" err="1"/>
              <a:t>clic</a:t>
            </a:r>
            <a:r>
              <a:rPr lang="en-US" noProof="0" dirty="0"/>
              <a:t> para </a:t>
            </a:r>
            <a:r>
              <a:rPr lang="en-US" noProof="0" dirty="0" err="1"/>
              <a:t>modificar</a:t>
            </a:r>
            <a:r>
              <a:rPr lang="en-US" noProof="0" dirty="0"/>
              <a:t> el </a:t>
            </a:r>
            <a:r>
              <a:rPr lang="en-US" noProof="0" dirty="0" err="1"/>
              <a:t>estilo</a:t>
            </a:r>
            <a:r>
              <a:rPr lang="en-US" noProof="0" dirty="0"/>
              <a:t> de </a:t>
            </a:r>
            <a:r>
              <a:rPr lang="en-US" noProof="0" dirty="0" err="1"/>
              <a:t>título</a:t>
            </a:r>
            <a:r>
              <a:rPr lang="en-US" noProof="0" dirty="0"/>
              <a:t> del </a:t>
            </a:r>
            <a:r>
              <a:rPr lang="en-US" noProof="0" dirty="0" err="1"/>
              <a:t>patrón</a:t>
            </a:r>
            <a:endParaRPr lang="en-US" noProof="0" dirty="0"/>
          </a:p>
        </p:txBody>
      </p:sp>
      <p:sp>
        <p:nvSpPr>
          <p:cNvPr id="4099" name="Text Placeholder 2"/>
          <p:cNvSpPr>
            <a:spLocks noGrp="1" noChangeArrowheads="1"/>
          </p:cNvSpPr>
          <p:nvPr>
            <p:ph type="body" idx="1"/>
          </p:nvPr>
        </p:nvSpPr>
        <p:spPr bwMode="auto">
          <a:xfrm>
            <a:off x="508000" y="1993900"/>
            <a:ext cx="80645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noProof="0" dirty="0" err="1"/>
              <a:t>Haga</a:t>
            </a:r>
            <a:r>
              <a:rPr lang="en-US" altLang="es-ES" noProof="0" dirty="0"/>
              <a:t> </a:t>
            </a:r>
            <a:r>
              <a:rPr lang="en-US" altLang="es-ES" noProof="0" dirty="0" err="1"/>
              <a:t>clic</a:t>
            </a:r>
            <a:r>
              <a:rPr lang="en-US" altLang="es-ES" noProof="0" dirty="0"/>
              <a:t> para </a:t>
            </a:r>
            <a:r>
              <a:rPr lang="en-US" altLang="es-ES" noProof="0" dirty="0" err="1"/>
              <a:t>modificar</a:t>
            </a:r>
            <a:r>
              <a:rPr lang="en-US" altLang="es-ES" noProof="0" dirty="0"/>
              <a:t> el </a:t>
            </a:r>
            <a:r>
              <a:rPr lang="en-US" altLang="es-ES" noProof="0" dirty="0" err="1"/>
              <a:t>estilo</a:t>
            </a:r>
            <a:r>
              <a:rPr lang="en-US" altLang="es-ES" noProof="0" dirty="0"/>
              <a:t> de </a:t>
            </a:r>
            <a:r>
              <a:rPr lang="en-US" altLang="es-ES" noProof="0" dirty="0" err="1"/>
              <a:t>texto</a:t>
            </a:r>
            <a:r>
              <a:rPr lang="en-US" altLang="es-ES" noProof="0" dirty="0"/>
              <a:t> del </a:t>
            </a:r>
            <a:r>
              <a:rPr lang="en-US" altLang="es-ES" noProof="0" dirty="0" err="1"/>
              <a:t>patrón</a:t>
            </a:r>
            <a:endParaRPr lang="en-US" altLang="es-ES" noProof="0" dirty="0"/>
          </a:p>
          <a:p>
            <a:pPr lvl="1"/>
            <a:r>
              <a:rPr lang="en-US" altLang="es-ES" noProof="0" dirty="0"/>
              <a:t>Segundo </a:t>
            </a:r>
            <a:r>
              <a:rPr lang="en-US" altLang="es-ES" noProof="0" dirty="0" err="1"/>
              <a:t>nivel</a:t>
            </a:r>
            <a:endParaRPr lang="en-US" altLang="es-ES" noProof="0" dirty="0"/>
          </a:p>
          <a:p>
            <a:pPr lvl="2"/>
            <a:r>
              <a:rPr lang="en-US" altLang="es-ES" noProof="0" dirty="0" err="1"/>
              <a:t>Tercer</a:t>
            </a:r>
            <a:r>
              <a:rPr lang="en-US" altLang="es-ES" noProof="0" dirty="0"/>
              <a:t> </a:t>
            </a:r>
            <a:r>
              <a:rPr lang="en-US" altLang="es-ES" noProof="0" dirty="0" err="1"/>
              <a:t>nivel</a:t>
            </a:r>
            <a:endParaRPr lang="en-US" altLang="es-ES" noProof="0" dirty="0"/>
          </a:p>
          <a:p>
            <a:pPr lvl="3"/>
            <a:r>
              <a:rPr lang="en-US" altLang="es-ES" noProof="0" dirty="0"/>
              <a:t>Cuarto </a:t>
            </a:r>
            <a:r>
              <a:rPr lang="en-US" altLang="es-ES" noProof="0" dirty="0" err="1"/>
              <a:t>nivel</a:t>
            </a:r>
            <a:endParaRPr lang="en-US" altLang="es-ES" noProof="0" dirty="0"/>
          </a:p>
          <a:p>
            <a:pPr lvl="4"/>
            <a:r>
              <a:rPr lang="en-US" altLang="es-ES" noProof="0" dirty="0" err="1"/>
              <a:t>Quinto</a:t>
            </a:r>
            <a:r>
              <a:rPr lang="en-US" altLang="es-ES" noProof="0" dirty="0"/>
              <a:t> </a:t>
            </a:r>
            <a:r>
              <a:rPr lang="en-US" altLang="es-ES" noProof="0" dirty="0" err="1"/>
              <a:t>nivel</a:t>
            </a:r>
            <a:endParaRPr lang="en-US" altLang="es-ES" noProof="0" dirty="0"/>
          </a:p>
        </p:txBody>
      </p:sp>
      <p:sp>
        <p:nvSpPr>
          <p:cNvPr id="4" name="Date Placeholder 3"/>
          <p:cNvSpPr>
            <a:spLocks noGrp="1"/>
          </p:cNvSpPr>
          <p:nvPr>
            <p:ph type="dt" sz="half" idx="2"/>
          </p:nvPr>
        </p:nvSpPr>
        <p:spPr>
          <a:xfrm>
            <a:off x="944881" y="6411913"/>
            <a:ext cx="1195122" cy="131127"/>
          </a:xfrm>
          <a:prstGeom prst="rect">
            <a:avLst/>
          </a:prstGeom>
        </p:spPr>
        <p:txBody>
          <a:bodyPr vert="horz" lIns="91440" tIns="45720" rIns="91440" bIns="45720" rtlCol="0" anchor="ctr"/>
          <a:lstStyle>
            <a:lvl1pPr algn="l" eaLnBrk="1" fontAlgn="auto" hangingPunct="1">
              <a:spcBef>
                <a:spcPts val="0"/>
              </a:spcBef>
              <a:spcAft>
                <a:spcPts val="0"/>
              </a:spcAft>
              <a:defRPr sz="950" smtClean="0">
                <a:solidFill>
                  <a:schemeClr val="tx1">
                    <a:alpha val="75000"/>
                  </a:schemeClr>
                </a:solidFill>
                <a:latin typeface="+mn-lt"/>
              </a:defRPr>
            </a:lvl1pPr>
          </a:lstStyle>
          <a:p>
            <a:pPr>
              <a:defRPr/>
            </a:pPr>
            <a:r>
              <a:rPr lang="es-ES" noProof="0"/>
              <a:t>June 2025</a:t>
            </a:r>
            <a:endParaRPr lang="en-US" noProof="0" dirty="0"/>
          </a:p>
        </p:txBody>
      </p:sp>
      <p:sp>
        <p:nvSpPr>
          <p:cNvPr id="5" name="Footer Placeholder 4"/>
          <p:cNvSpPr>
            <a:spLocks noGrp="1"/>
          </p:cNvSpPr>
          <p:nvPr>
            <p:ph type="ftr" sz="quarter" idx="3"/>
          </p:nvPr>
        </p:nvSpPr>
        <p:spPr>
          <a:xfrm>
            <a:off x="2503539" y="6411913"/>
            <a:ext cx="3771900" cy="228600"/>
          </a:xfrm>
          <a:prstGeom prst="rect">
            <a:avLst/>
          </a:prstGeom>
        </p:spPr>
        <p:txBody>
          <a:bodyPr vert="horz" lIns="91440" tIns="45720" rIns="91440" bIns="45720" rtlCol="0" anchor="ctr"/>
          <a:lstStyle>
            <a:lvl1pPr algn="l" eaLnBrk="1" fontAlgn="auto" hangingPunct="1">
              <a:spcBef>
                <a:spcPts val="0"/>
              </a:spcBef>
              <a:spcAft>
                <a:spcPts val="0"/>
              </a:spcAft>
              <a:defRPr sz="950" cap="all" baseline="0">
                <a:solidFill>
                  <a:schemeClr val="tx1">
                    <a:alpha val="75000"/>
                  </a:schemeClr>
                </a:solidFill>
                <a:latin typeface="+mn-lt"/>
              </a:defRPr>
            </a:lvl1pPr>
          </a:lstStyle>
          <a:p>
            <a:pPr>
              <a:defRPr/>
            </a:pPr>
            <a:r>
              <a:rPr lang="en-US" noProof="0"/>
              <a:t>European Symposium MR 2.0</a:t>
            </a:r>
            <a:endParaRPr lang="en-US" noProof="0" dirty="0"/>
          </a:p>
        </p:txBody>
      </p:sp>
      <p:pic>
        <p:nvPicPr>
          <p:cNvPr id="10" name="Gráfico 9" descr="Marcador">
            <a:extLst>
              <a:ext uri="{FF2B5EF4-FFF2-40B4-BE49-F238E27FC236}">
                <a16:creationId xmlns:a16="http://schemas.microsoft.com/office/drawing/2014/main" id="{CC34BCFD-C32C-0F4C-BEBA-320B23B6036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54950" y="-71438"/>
            <a:ext cx="1039813" cy="792163"/>
          </a:xfrm>
          <a:prstGeom prst="rect">
            <a:avLst/>
          </a:prstGeom>
        </p:spPr>
      </p:pic>
      <p:sp>
        <p:nvSpPr>
          <p:cNvPr id="6" name="Slide Number Placeholder 5"/>
          <p:cNvSpPr>
            <a:spLocks noGrp="1"/>
          </p:cNvSpPr>
          <p:nvPr>
            <p:ph type="sldNum" sz="quarter" idx="4"/>
          </p:nvPr>
        </p:nvSpPr>
        <p:spPr>
          <a:xfrm>
            <a:off x="8101013" y="80963"/>
            <a:ext cx="542925" cy="327025"/>
          </a:xfrm>
          <a:prstGeom prst="rect">
            <a:avLst/>
          </a:prstGeom>
        </p:spPr>
        <p:txBody>
          <a:bodyPr vert="horz" lIns="91440" tIns="45720" rIns="91440" bIns="45720" rtlCol="0" anchor="b"/>
          <a:lstStyle>
            <a:lvl1pPr algn="ctr" eaLnBrk="1" fontAlgn="auto" hangingPunct="1">
              <a:spcBef>
                <a:spcPts val="0"/>
              </a:spcBef>
              <a:spcAft>
                <a:spcPts val="0"/>
              </a:spcAft>
              <a:defRPr sz="1600" b="0" i="0" smtClean="0">
                <a:ln>
                  <a:noFill/>
                </a:ln>
                <a:solidFill>
                  <a:schemeClr val="tx1">
                    <a:lumMod val="65000"/>
                    <a:lumOff val="35000"/>
                  </a:schemeClr>
                </a:solidFill>
                <a:latin typeface="Calibri" panose="020F0502020204030204" pitchFamily="34" charset="0"/>
                <a:cs typeface="Calibri" panose="020F0502020204030204" pitchFamily="34" charset="0"/>
              </a:defRPr>
            </a:lvl1pPr>
          </a:lstStyle>
          <a:p>
            <a:pPr>
              <a:defRPr/>
            </a:pPr>
            <a:fld id="{FCCBC3F3-9666-420B-A519-3CAE949C0123}" type="slidenum">
              <a:rPr lang="en-US" noProof="0" smtClean="0"/>
              <a:pPr>
                <a:defRPr/>
              </a:pPr>
              <a:t>‹Nº›</a:t>
            </a:fld>
            <a:endParaRPr lang="en-US" noProof="0" dirty="0"/>
          </a:p>
        </p:txBody>
      </p:sp>
    </p:spTree>
  </p:cSld>
  <p:clrMap bg1="lt1" tx1="dk1" bg2="lt2" tx2="dk2" accent1="accent1" accent2="accent2" accent3="accent3" accent4="accent4" accent5="accent5" accent6="accent6" hlink="hlink" folHlink="folHlink"/>
  <p:sldLayoutIdLst>
    <p:sldLayoutId id="2147483861" r:id="rId1"/>
    <p:sldLayoutId id="2147483854" r:id="rId2"/>
    <p:sldLayoutId id="2147483862" r:id="rId3"/>
    <p:sldLayoutId id="2147483855" r:id="rId4"/>
    <p:sldLayoutId id="2147483856" r:id="rId5"/>
    <p:sldLayoutId id="2147483857" r:id="rId6"/>
    <p:sldLayoutId id="2147483858" r:id="rId7"/>
    <p:sldLayoutId id="2147483863" r:id="rId8"/>
    <p:sldLayoutId id="2147483864" r:id="rId9"/>
    <p:sldLayoutId id="2147483859" r:id="rId10"/>
    <p:sldLayoutId id="2147483860" r:id="rId11"/>
  </p:sldLayoutIdLst>
  <p:hf hdr="0"/>
  <p:txStyles>
    <p:titleStyle>
      <a:lvl1pPr algn="l" rtl="0" eaLnBrk="1" fontAlgn="base" hangingPunct="1">
        <a:lnSpc>
          <a:spcPct val="90000"/>
        </a:lnSpc>
        <a:spcBef>
          <a:spcPct val="0"/>
        </a:spcBef>
        <a:spcAft>
          <a:spcPct val="0"/>
        </a:spcAft>
        <a:defRPr sz="2800" b="1" kern="1200" spc="-120">
          <a:solidFill>
            <a:srgbClr val="6F7291"/>
          </a:solidFill>
          <a:latin typeface="Calibri" panose="020F0502020204030204" pitchFamily="34" charset="0"/>
          <a:ea typeface="Calibri" panose="020F0502020204030204" pitchFamily="34" charset="0"/>
          <a:cs typeface="Calibri" panose="020F0502020204030204" pitchFamily="34" charset="0"/>
        </a:defRPr>
      </a:lvl1pPr>
      <a:lvl2pPr algn="l" rtl="0" eaLnBrk="1" fontAlgn="base" hangingPunct="1">
        <a:lnSpc>
          <a:spcPct val="90000"/>
        </a:lnSpc>
        <a:spcBef>
          <a:spcPct val="0"/>
        </a:spcBef>
        <a:spcAft>
          <a:spcPct val="0"/>
        </a:spcAft>
        <a:defRPr sz="3200" b="1">
          <a:solidFill>
            <a:srgbClr val="00209D"/>
          </a:solidFill>
          <a:latin typeface="Calibri" panose="020F0502020204030204" pitchFamily="34" charset="0"/>
          <a:ea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200" b="1">
          <a:solidFill>
            <a:srgbClr val="00209D"/>
          </a:solidFill>
          <a:latin typeface="Calibri" panose="020F0502020204030204" pitchFamily="34" charset="0"/>
          <a:ea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200" b="1">
          <a:solidFill>
            <a:srgbClr val="00209D"/>
          </a:solidFill>
          <a:latin typeface="Calibri" panose="020F0502020204030204" pitchFamily="34" charset="0"/>
          <a:ea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200" b="1">
          <a:solidFill>
            <a:srgbClr val="00209D"/>
          </a:solidFill>
          <a:latin typeface="Calibri" panose="020F0502020204030204" pitchFamily="34" charset="0"/>
          <a:ea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200" b="1">
          <a:solidFill>
            <a:srgbClr val="00209D"/>
          </a:solidFill>
          <a:latin typeface="Calibri" panose="020F0502020204030204" pitchFamily="34" charset="0"/>
          <a:ea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200" b="1">
          <a:solidFill>
            <a:srgbClr val="00209D"/>
          </a:solidFill>
          <a:latin typeface="Calibri" panose="020F0502020204030204" pitchFamily="34" charset="0"/>
          <a:ea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200" b="1">
          <a:solidFill>
            <a:srgbClr val="00209D"/>
          </a:solidFill>
          <a:latin typeface="Calibri" panose="020F0502020204030204" pitchFamily="34" charset="0"/>
          <a:ea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200" b="1">
          <a:solidFill>
            <a:srgbClr val="00209D"/>
          </a:solidFill>
          <a:latin typeface="Calibri" panose="020F0502020204030204" pitchFamily="34" charset="0"/>
          <a:ea typeface="Calibri" panose="020F0502020204030204" pitchFamily="34" charset="0"/>
          <a:cs typeface="Calibri" panose="020F0502020204030204" pitchFamily="34" charset="0"/>
        </a:defRPr>
      </a:lvl9pPr>
    </p:titleStyle>
    <p:bodyStyle>
      <a:lvl1pPr marL="90488" indent="-90488" algn="l" rtl="0" eaLnBrk="1" fontAlgn="base" hangingPunct="1">
        <a:lnSpc>
          <a:spcPct val="85000"/>
        </a:lnSpc>
        <a:spcBef>
          <a:spcPts val="1300"/>
        </a:spcBef>
        <a:spcAft>
          <a:spcPts val="600"/>
        </a:spcAft>
        <a:buFont typeface="Arial" panose="020B0604020202020204" pitchFamily="34" charset="0"/>
        <a:buChar char=" "/>
        <a:defRPr sz="2000" kern="1200">
          <a:solidFill>
            <a:srgbClr val="0D0D0D"/>
          </a:solidFill>
          <a:latin typeface="Calibri" panose="020F0502020204030204" pitchFamily="34" charset="0"/>
          <a:ea typeface="Calibri" panose="020F0502020204030204" pitchFamily="34" charset="0"/>
          <a:cs typeface="Calibri" panose="020F0502020204030204" pitchFamily="34" charset="0"/>
        </a:defRPr>
      </a:lvl1pPr>
      <a:lvl2pPr marL="273050" indent="-342900" algn="l" rtl="0" eaLnBrk="1" fontAlgn="base" hangingPunct="1">
        <a:lnSpc>
          <a:spcPct val="85000"/>
        </a:lnSpc>
        <a:spcBef>
          <a:spcPts val="600"/>
        </a:spcBef>
        <a:spcAft>
          <a:spcPts val="600"/>
        </a:spcAft>
        <a:buFont typeface="Arial" panose="020B0604020202020204" pitchFamily="34" charset="0"/>
        <a:buChar char=" "/>
        <a:defRPr sz="2000" kern="1200">
          <a:solidFill>
            <a:srgbClr val="404040"/>
          </a:solidFill>
          <a:latin typeface="Calibri" panose="020F0502020204030204" pitchFamily="34" charset="0"/>
          <a:ea typeface="Calibri" panose="020F0502020204030204" pitchFamily="34" charset="0"/>
          <a:cs typeface="Calibri" panose="020F0502020204030204" pitchFamily="34" charset="0"/>
        </a:defRPr>
      </a:lvl2pPr>
      <a:lvl3pPr marL="547688" indent="-547688" algn="l" rtl="0" eaLnBrk="1" fontAlgn="base" hangingPunct="1">
        <a:lnSpc>
          <a:spcPct val="85000"/>
        </a:lnSpc>
        <a:spcBef>
          <a:spcPts val="600"/>
        </a:spcBef>
        <a:spcAft>
          <a:spcPts val="600"/>
        </a:spcAft>
        <a:buFont typeface="Arial" panose="020B0604020202020204" pitchFamily="34" charset="0"/>
        <a:buChar char=" "/>
        <a:defRPr sz="1800" kern="1200">
          <a:solidFill>
            <a:srgbClr val="595959"/>
          </a:solidFill>
          <a:latin typeface="Calibri" panose="020F0502020204030204" pitchFamily="34" charset="0"/>
          <a:ea typeface="Calibri" panose="020F0502020204030204" pitchFamily="34" charset="0"/>
          <a:cs typeface="Calibri" panose="020F0502020204030204" pitchFamily="34" charset="0"/>
        </a:defRPr>
      </a:lvl3pPr>
      <a:lvl4pPr marL="822325" indent="-822325" algn="l" rtl="0" eaLnBrk="1" fontAlgn="base" hangingPunct="1">
        <a:lnSpc>
          <a:spcPct val="85000"/>
        </a:lnSpc>
        <a:spcBef>
          <a:spcPts val="600"/>
        </a:spcBef>
        <a:spcAft>
          <a:spcPts val="600"/>
        </a:spcAft>
        <a:buFont typeface="Arial" panose="020B0604020202020204" pitchFamily="34" charset="0"/>
        <a:buChar char=" "/>
        <a:defRPr sz="1600" kern="1200">
          <a:solidFill>
            <a:srgbClr val="7F7F7F"/>
          </a:solidFill>
          <a:latin typeface="Calibri" panose="020F0502020204030204" pitchFamily="34" charset="0"/>
          <a:ea typeface="Calibri" panose="020F0502020204030204" pitchFamily="34" charset="0"/>
          <a:cs typeface="Calibri" panose="020F0502020204030204" pitchFamily="34" charset="0"/>
        </a:defRPr>
      </a:lvl4pPr>
      <a:lvl5pPr marL="1096963" indent="-1096963" algn="l" rtl="0" eaLnBrk="1" fontAlgn="base" hangingPunct="1">
        <a:lnSpc>
          <a:spcPct val="85000"/>
        </a:lnSpc>
        <a:spcBef>
          <a:spcPts val="600"/>
        </a:spcBef>
        <a:spcAft>
          <a:spcPts val="600"/>
        </a:spcAft>
        <a:buFont typeface="Arial" panose="020B0604020202020204" pitchFamily="34" charset="0"/>
        <a:buChar char=" "/>
        <a:defRPr sz="1600" kern="1200">
          <a:solidFill>
            <a:srgbClr val="7F7F7F"/>
          </a:solidFill>
          <a:latin typeface="Calibri" panose="020F0502020204030204" pitchFamily="34" charset="0"/>
          <a:ea typeface="Calibri" panose="020F0502020204030204" pitchFamily="34" charset="0"/>
          <a:cs typeface="Calibri" panose="020F05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ejn-crimjust.europa.eu/ejn/libcategories.aspx?Id=3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ejn-crimjust.europa.eu/ejn/libcategories/EN/120/-1/-1/-1"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hyperlink" Target="https://www.eurojust.europa.eu/ar2020/4-enhancing-judicial-cooperation-policy-and-instruments/422-depth-analysis-first-year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www.ejn-crimjust.europa.eu/ejn2021/ContentDetail/EN/5/29"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utualrecognitionnextlevel.eu/"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95231"/>
            <a:ext cx="9144000" cy="5143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7854" r="-27854"/>
            </a:stretch>
          </a:blipFill>
        </p:spPr>
        <p:txBody>
          <a:bodyPr/>
          <a:lstStyle/>
          <a:p>
            <a:endParaRPr lang="en-GB"/>
          </a:p>
        </p:txBody>
      </p:sp>
      <p:sp>
        <p:nvSpPr>
          <p:cNvPr id="3" name="TextBox 3"/>
          <p:cNvSpPr txBox="1"/>
          <p:nvPr/>
        </p:nvSpPr>
        <p:spPr>
          <a:xfrm>
            <a:off x="1052301" y="4382798"/>
            <a:ext cx="7228163" cy="932435"/>
          </a:xfrm>
          <a:prstGeom prst="rect">
            <a:avLst/>
          </a:prstGeom>
        </p:spPr>
        <p:txBody>
          <a:bodyPr lIns="0" tIns="0" rIns="0" bIns="0" rtlCol="0" anchor="t">
            <a:spAutoFit/>
          </a:bodyPr>
          <a:lstStyle/>
          <a:p>
            <a:pPr algn="ctr">
              <a:lnSpc>
                <a:spcPts val="2450"/>
              </a:lnSpc>
            </a:pPr>
            <a:r>
              <a:rPr lang="en-US" sz="1750" dirty="0">
                <a:solidFill>
                  <a:srgbClr val="FFFFFF"/>
                </a:solidFill>
                <a:latin typeface="Open Sans Bold Italics"/>
                <a:ea typeface="Open Sans Bold Italics"/>
                <a:cs typeface="Open Sans Bold Italics"/>
                <a:sym typeface="Open Sans Bold Italics"/>
              </a:rPr>
              <a:t>Mar Jimeno Bulnes</a:t>
            </a:r>
          </a:p>
          <a:p>
            <a:pPr algn="ctr">
              <a:lnSpc>
                <a:spcPts val="2450"/>
              </a:lnSpc>
            </a:pPr>
            <a:r>
              <a:rPr lang="en-US" sz="1750" dirty="0">
                <a:solidFill>
                  <a:srgbClr val="FFFFFF"/>
                </a:solidFill>
                <a:latin typeface="Open Sans Bold Italics"/>
                <a:ea typeface="Open Sans Bold Italics"/>
                <a:cs typeface="Open Sans Bold Italics"/>
                <a:sym typeface="Open Sans Bold Italics"/>
              </a:rPr>
              <a:t>Professor of Procedural Law</a:t>
            </a:r>
          </a:p>
          <a:p>
            <a:pPr algn="ctr">
              <a:lnSpc>
                <a:spcPts val="2450"/>
              </a:lnSpc>
            </a:pPr>
            <a:r>
              <a:rPr lang="en-US" sz="1750" dirty="0">
                <a:solidFill>
                  <a:srgbClr val="FFFFFF"/>
                </a:solidFill>
                <a:latin typeface="Open Sans Bold Italics"/>
                <a:ea typeface="Open Sans Bold Italics"/>
                <a:cs typeface="Open Sans Bold Italics"/>
                <a:sym typeface="Open Sans Bold Italics"/>
              </a:rPr>
              <a:t>University of Burgos </a:t>
            </a:r>
          </a:p>
        </p:txBody>
      </p:sp>
      <p:sp>
        <p:nvSpPr>
          <p:cNvPr id="4" name="Freeform 4"/>
          <p:cNvSpPr/>
          <p:nvPr/>
        </p:nvSpPr>
        <p:spPr>
          <a:xfrm>
            <a:off x="2085246" y="695231"/>
            <a:ext cx="5162272" cy="5143500"/>
          </a:xfrm>
          <a:custGeom>
            <a:avLst/>
            <a:gdLst/>
            <a:ahLst/>
            <a:cxnLst/>
            <a:rect l="l" t="t" r="r" b="b"/>
            <a:pathLst>
              <a:path w="10324544" h="10287000">
                <a:moveTo>
                  <a:pt x="0" y="0"/>
                </a:moveTo>
                <a:lnTo>
                  <a:pt x="10324544" y="0"/>
                </a:lnTo>
                <a:lnTo>
                  <a:pt x="10324544"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5"/>
          <p:cNvSpPr/>
          <p:nvPr/>
        </p:nvSpPr>
        <p:spPr>
          <a:xfrm>
            <a:off x="514350" y="5117318"/>
            <a:ext cx="1313723" cy="511966"/>
          </a:xfrm>
          <a:custGeom>
            <a:avLst/>
            <a:gdLst/>
            <a:ahLst/>
            <a:cxnLst/>
            <a:rect l="l" t="t" r="r" b="b"/>
            <a:pathLst>
              <a:path w="2627445" h="1023931">
                <a:moveTo>
                  <a:pt x="0" y="0"/>
                </a:moveTo>
                <a:lnTo>
                  <a:pt x="2627445" y="0"/>
                </a:lnTo>
                <a:lnTo>
                  <a:pt x="2627445" y="1023931"/>
                </a:lnTo>
                <a:lnTo>
                  <a:pt x="0" y="1023931"/>
                </a:lnTo>
                <a:lnTo>
                  <a:pt x="0" y="0"/>
                </a:lnTo>
                <a:close/>
              </a:path>
            </a:pathLst>
          </a:custGeom>
          <a:blipFill>
            <a:blip r:embed="rId5"/>
            <a:stretch>
              <a:fillRect/>
            </a:stretch>
          </a:blipFill>
        </p:spPr>
        <p:txBody>
          <a:bodyPr/>
          <a:lstStyle/>
          <a:p>
            <a:endParaRPr lang="en-GB"/>
          </a:p>
        </p:txBody>
      </p:sp>
      <p:sp>
        <p:nvSpPr>
          <p:cNvPr id="6" name="Freeform 6"/>
          <p:cNvSpPr/>
          <p:nvPr/>
        </p:nvSpPr>
        <p:spPr>
          <a:xfrm>
            <a:off x="7247521" y="5015206"/>
            <a:ext cx="1570897" cy="685235"/>
          </a:xfrm>
          <a:custGeom>
            <a:avLst/>
            <a:gdLst/>
            <a:ahLst/>
            <a:cxnLst/>
            <a:rect l="l" t="t" r="r" b="b"/>
            <a:pathLst>
              <a:path w="2251887" h="1102248">
                <a:moveTo>
                  <a:pt x="0" y="0"/>
                </a:moveTo>
                <a:lnTo>
                  <a:pt x="2251887" y="0"/>
                </a:lnTo>
                <a:lnTo>
                  <a:pt x="2251887" y="1102248"/>
                </a:lnTo>
                <a:lnTo>
                  <a:pt x="0" y="1102248"/>
                </a:lnTo>
                <a:lnTo>
                  <a:pt x="0" y="0"/>
                </a:lnTo>
                <a:close/>
              </a:path>
            </a:pathLst>
          </a:custGeom>
          <a:blipFill>
            <a:blip r:embed="rId6"/>
            <a:stretch>
              <a:fillRect l="-7817" t="-2497" b="-2497"/>
            </a:stretch>
          </a:blipFill>
        </p:spPr>
        <p:txBody>
          <a:bodyPr/>
          <a:lstStyle/>
          <a:p>
            <a:endParaRPr lang="en-GB"/>
          </a:p>
        </p:txBody>
      </p:sp>
      <p:grpSp>
        <p:nvGrpSpPr>
          <p:cNvPr id="7" name="Group 7"/>
          <p:cNvGrpSpPr/>
          <p:nvPr/>
        </p:nvGrpSpPr>
        <p:grpSpPr>
          <a:xfrm>
            <a:off x="514350" y="1537989"/>
            <a:ext cx="8115300" cy="685235"/>
            <a:chOff x="0" y="0"/>
            <a:chExt cx="20853462" cy="1760812"/>
          </a:xfrm>
        </p:grpSpPr>
        <p:sp>
          <p:nvSpPr>
            <p:cNvPr id="8" name="Freeform 8"/>
            <p:cNvSpPr/>
            <p:nvPr/>
          </p:nvSpPr>
          <p:spPr>
            <a:xfrm>
              <a:off x="0" y="0"/>
              <a:ext cx="20853462" cy="1760812"/>
            </a:xfrm>
            <a:custGeom>
              <a:avLst/>
              <a:gdLst/>
              <a:ahLst/>
              <a:cxnLst/>
              <a:rect l="l" t="t" r="r" b="b"/>
              <a:pathLst>
                <a:path w="20853462" h="1760812">
                  <a:moveTo>
                    <a:pt x="20729003" y="1760812"/>
                  </a:moveTo>
                  <a:lnTo>
                    <a:pt x="124460" y="1760812"/>
                  </a:lnTo>
                  <a:cubicBezTo>
                    <a:pt x="55880" y="1760812"/>
                    <a:pt x="0" y="1704932"/>
                    <a:pt x="0" y="1636352"/>
                  </a:cubicBezTo>
                  <a:lnTo>
                    <a:pt x="0" y="124460"/>
                  </a:lnTo>
                  <a:cubicBezTo>
                    <a:pt x="0" y="55880"/>
                    <a:pt x="55880" y="0"/>
                    <a:pt x="124460" y="0"/>
                  </a:cubicBezTo>
                  <a:lnTo>
                    <a:pt x="20729003" y="0"/>
                  </a:lnTo>
                  <a:cubicBezTo>
                    <a:pt x="20797583" y="0"/>
                    <a:pt x="20853462" y="55880"/>
                    <a:pt x="20853462" y="124460"/>
                  </a:cubicBezTo>
                  <a:lnTo>
                    <a:pt x="20853462" y="1636352"/>
                  </a:lnTo>
                  <a:cubicBezTo>
                    <a:pt x="20853462" y="1704932"/>
                    <a:pt x="20797583" y="1760812"/>
                    <a:pt x="20729003" y="1760812"/>
                  </a:cubicBezTo>
                  <a:close/>
                </a:path>
              </a:pathLst>
            </a:custGeom>
            <a:solidFill>
              <a:srgbClr val="EDF0F2">
                <a:alpha val="55686"/>
              </a:srgbClr>
            </a:solidFill>
          </p:spPr>
          <p:txBody>
            <a:bodyPr/>
            <a:lstStyle/>
            <a:p>
              <a:endParaRPr lang="en-GB"/>
            </a:p>
          </p:txBody>
        </p:sp>
      </p:grpSp>
      <p:sp>
        <p:nvSpPr>
          <p:cNvPr id="9" name="TextBox 9"/>
          <p:cNvSpPr txBox="1"/>
          <p:nvPr/>
        </p:nvSpPr>
        <p:spPr>
          <a:xfrm>
            <a:off x="1321278" y="2350383"/>
            <a:ext cx="7228163" cy="2039020"/>
          </a:xfrm>
          <a:prstGeom prst="rect">
            <a:avLst/>
          </a:prstGeom>
        </p:spPr>
        <p:txBody>
          <a:bodyPr wrap="square" lIns="0" tIns="0" rIns="0" bIns="0" rtlCol="0" anchor="t">
            <a:spAutoFit/>
          </a:bodyPr>
          <a:lstStyle/>
          <a:p>
            <a:pPr algn="ctr">
              <a:lnSpc>
                <a:spcPts val="5280"/>
              </a:lnSpc>
            </a:pPr>
            <a:r>
              <a:rPr lang="en-US" sz="4800" dirty="0">
                <a:solidFill>
                  <a:srgbClr val="FFFFFF"/>
                </a:solidFill>
                <a:latin typeface="Antic Didone"/>
                <a:ea typeface="Antic Didone"/>
                <a:cs typeface="Antic Didone"/>
                <a:sym typeface="Antic Didone"/>
              </a:rPr>
              <a:t>Video-conferencing in cross-border criminal proceedings. Advantages and drawbacks</a:t>
            </a:r>
          </a:p>
        </p:txBody>
      </p:sp>
      <p:sp>
        <p:nvSpPr>
          <p:cNvPr id="10" name="TextBox 10"/>
          <p:cNvSpPr txBox="1"/>
          <p:nvPr/>
        </p:nvSpPr>
        <p:spPr>
          <a:xfrm>
            <a:off x="957918" y="1752291"/>
            <a:ext cx="7228163" cy="230832"/>
          </a:xfrm>
          <a:prstGeom prst="rect">
            <a:avLst/>
          </a:prstGeom>
        </p:spPr>
        <p:txBody>
          <a:bodyPr lIns="0" tIns="0" rIns="0" bIns="0" rtlCol="0" anchor="t">
            <a:spAutoFit/>
          </a:bodyPr>
          <a:lstStyle/>
          <a:p>
            <a:pPr algn="ctr">
              <a:lnSpc>
                <a:spcPts val="1820"/>
              </a:lnSpc>
            </a:pPr>
            <a:r>
              <a:rPr lang="en-US" sz="1700" dirty="0">
                <a:solidFill>
                  <a:srgbClr val="000000"/>
                </a:solidFill>
                <a:latin typeface="Open Sans"/>
                <a:ea typeface="Open Sans"/>
                <a:cs typeface="Open Sans"/>
                <a:sym typeface="Open Sans"/>
              </a:rPr>
              <a:t>European Symposium MR 2.0</a:t>
            </a:r>
          </a:p>
        </p:txBody>
      </p:sp>
      <p:sp>
        <p:nvSpPr>
          <p:cNvPr id="11" name="Marcador de fecha 10">
            <a:extLst>
              <a:ext uri="{FF2B5EF4-FFF2-40B4-BE49-F238E27FC236}">
                <a16:creationId xmlns:a16="http://schemas.microsoft.com/office/drawing/2014/main" id="{CAD37497-57EA-EBF0-F0D7-49911F45600C}"/>
              </a:ext>
            </a:extLst>
          </p:cNvPr>
          <p:cNvSpPr>
            <a:spLocks noGrp="1"/>
          </p:cNvSpPr>
          <p:nvPr>
            <p:ph type="dt" sz="half" idx="10"/>
          </p:nvPr>
        </p:nvSpPr>
        <p:spPr/>
        <p:txBody>
          <a:bodyPr/>
          <a:lstStyle/>
          <a:p>
            <a:pPr>
              <a:defRPr/>
            </a:pPr>
            <a:r>
              <a:rPr lang="es-ES" noProof="0"/>
              <a:t>June 2025</a:t>
            </a:r>
            <a:endParaRPr lang="en-US" noProof="0" dirty="0"/>
          </a:p>
        </p:txBody>
      </p:sp>
      <p:sp>
        <p:nvSpPr>
          <p:cNvPr id="12" name="Marcador de pie de página 11">
            <a:extLst>
              <a:ext uri="{FF2B5EF4-FFF2-40B4-BE49-F238E27FC236}">
                <a16:creationId xmlns:a16="http://schemas.microsoft.com/office/drawing/2014/main" id="{2B83B775-6BC4-7680-90CB-913BFA978254}"/>
              </a:ext>
            </a:extLst>
          </p:cNvPr>
          <p:cNvSpPr>
            <a:spLocks noGrp="1"/>
          </p:cNvSpPr>
          <p:nvPr>
            <p:ph type="ftr" sz="quarter" idx="11"/>
          </p:nvPr>
        </p:nvSpPr>
        <p:spPr/>
        <p:txBody>
          <a:bodyPr/>
          <a:lstStyle/>
          <a:p>
            <a:pPr>
              <a:defRPr/>
            </a:pPr>
            <a:r>
              <a:rPr lang="en-US" noProof="0"/>
              <a:t>European Symposium MR 2.0</a:t>
            </a:r>
            <a:endParaRPr lang="en-US" noProof="0" dirty="0"/>
          </a:p>
        </p:txBody>
      </p:sp>
      <p:sp>
        <p:nvSpPr>
          <p:cNvPr id="13" name="Marcador de número de diapositiva 12">
            <a:extLst>
              <a:ext uri="{FF2B5EF4-FFF2-40B4-BE49-F238E27FC236}">
                <a16:creationId xmlns:a16="http://schemas.microsoft.com/office/drawing/2014/main" id="{3E508DC2-1474-EABD-2499-ED81B327576A}"/>
              </a:ext>
            </a:extLst>
          </p:cNvPr>
          <p:cNvSpPr>
            <a:spLocks noGrp="1"/>
          </p:cNvSpPr>
          <p:nvPr>
            <p:ph type="sldNum" sz="quarter" idx="12"/>
          </p:nvPr>
        </p:nvSpPr>
        <p:spPr/>
        <p:txBody>
          <a:bodyPr/>
          <a:lstStyle/>
          <a:p>
            <a:pPr>
              <a:defRPr/>
            </a:pPr>
            <a:fld id="{87F1048B-F263-427F-93BF-1ED53899FC09}" type="slidenum">
              <a:rPr lang="en-US" noProof="0" smtClean="0"/>
              <a:pPr>
                <a:defRPr/>
              </a:pPr>
              <a:t>1</a:t>
            </a:fld>
            <a:endParaRPr lang="en-U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E50D8-F187-6D60-B023-B47765B5D01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2BC8CDC-49F1-77D2-9224-B964330BE13C}"/>
              </a:ext>
            </a:extLst>
          </p:cNvPr>
          <p:cNvSpPr>
            <a:spLocks noGrp="1"/>
          </p:cNvSpPr>
          <p:nvPr>
            <p:ph type="title"/>
          </p:nvPr>
        </p:nvSpPr>
        <p:spPr>
          <a:xfrm>
            <a:off x="171800" y="-352583"/>
            <a:ext cx="8200675" cy="1593648"/>
          </a:xfrm>
        </p:spPr>
        <p:txBody>
          <a:bodyPr anchor="ctr">
            <a:normAutofit/>
          </a:bodyPr>
          <a:lstStyle/>
          <a:p>
            <a:r>
              <a:rPr lang="en-GB" dirty="0"/>
              <a:t>COUNTRY REPORTS: GERMANY</a:t>
            </a:r>
          </a:p>
        </p:txBody>
      </p:sp>
      <p:sp>
        <p:nvSpPr>
          <p:cNvPr id="4" name="Marcador de contenido 3">
            <a:extLst>
              <a:ext uri="{FF2B5EF4-FFF2-40B4-BE49-F238E27FC236}">
                <a16:creationId xmlns:a16="http://schemas.microsoft.com/office/drawing/2014/main" id="{396B420E-0158-0155-54D1-79F65DC3EE57}"/>
              </a:ext>
            </a:extLst>
          </p:cNvPr>
          <p:cNvSpPr>
            <a:spLocks noGrp="1"/>
          </p:cNvSpPr>
          <p:nvPr>
            <p:ph sz="half" idx="2"/>
          </p:nvPr>
        </p:nvSpPr>
        <p:spPr>
          <a:xfrm>
            <a:off x="171800" y="685800"/>
            <a:ext cx="4781200" cy="5954713"/>
          </a:xfrm>
        </p:spPr>
        <p:txBody>
          <a:bodyPr wrap="square" anchor="t">
            <a:noAutofit/>
          </a:bodyPr>
          <a:lstStyle/>
          <a:p>
            <a:r>
              <a:rPr lang="en-GB" sz="1400" noProof="0" dirty="0"/>
              <a:t>“The public prosecutor may issue an EIO in order to examine the accused person via videoconference” (p. 33)</a:t>
            </a:r>
          </a:p>
          <a:p>
            <a:r>
              <a:rPr lang="en-GB" sz="1400" noProof="0" dirty="0"/>
              <a:t>“Art. 24(1) DR 2014/41/EU expressly covers the interrogation of the accused person, irrespective of the stage of proceedings. Therefore, a videoconference for this purpose in the trial phase will be possible” (p. 36)</a:t>
            </a:r>
          </a:p>
          <a:p>
            <a:r>
              <a:rPr lang="en-GB" sz="1400" noProof="0" dirty="0"/>
              <a:t>German government allows videoconference “for the sole purpose of ensuring the participation of the accused person in the trial, if the law of the other MS allows for a criminal trial in via videoconference and the accused person has given his consent” (p. 36)</a:t>
            </a:r>
          </a:p>
          <a:p>
            <a:r>
              <a:rPr lang="en-GB" sz="1400" noProof="0" dirty="0"/>
              <a:t>“Even without issuing an EIO a videoconference (is possible) to ensure the presence of the accused at </a:t>
            </a:r>
            <a:r>
              <a:rPr lang="en-GB" sz="1400" b="1" noProof="0" dirty="0"/>
              <a:t>the trial </a:t>
            </a:r>
            <a:r>
              <a:rPr lang="en-GB" sz="1400" noProof="0" dirty="0"/>
              <a:t>can be granted and executed under the general rules on mutual legal assistance according to EU law” (p. 36)</a:t>
            </a:r>
          </a:p>
          <a:p>
            <a:r>
              <a:rPr lang="en-GB" sz="1400" noProof="0" dirty="0"/>
              <a:t>“Videoconferences are </a:t>
            </a:r>
            <a:r>
              <a:rPr lang="en-GB" sz="1400" b="1" noProof="0" dirty="0"/>
              <a:t>less costly </a:t>
            </a:r>
            <a:r>
              <a:rPr lang="en-GB" sz="1400" noProof="0" dirty="0"/>
              <a:t>because the technical equipment is available for the judicial authorities” (p. 43)</a:t>
            </a:r>
          </a:p>
          <a:p>
            <a:r>
              <a:rPr lang="en-GB" sz="1400" noProof="0" dirty="0"/>
              <a:t>“As a matter of principle, this cooperation instrument is available and used for the interrogation of suspects and accused persons” (p. 52) but </a:t>
            </a:r>
            <a:r>
              <a:rPr lang="en-GB" sz="1400" b="1" noProof="0" dirty="0"/>
              <a:t>German law does not allow the courts to request for a hearing by videoconference for the purpose of enabling the accused person to participate in the trial because the presence of the accused person is mandatory</a:t>
            </a:r>
            <a:r>
              <a:rPr lang="en-GB" sz="1400" noProof="0" dirty="0"/>
              <a:t> (section 230 CCP; see the exception under section 232(1) CCP); </a:t>
            </a:r>
            <a:r>
              <a:rPr lang="en-GB" sz="1400" b="1" noProof="0" dirty="0"/>
              <a:t>videoconference during the trial is limited to witnesses and experts” (p. 69)</a:t>
            </a:r>
          </a:p>
          <a:p>
            <a:endParaRPr lang="es-ES" sz="1400" dirty="0"/>
          </a:p>
          <a:p>
            <a:endParaRPr lang="es-ES" sz="1400" dirty="0"/>
          </a:p>
          <a:p>
            <a:endParaRPr lang="es-ES" sz="1400" dirty="0"/>
          </a:p>
          <a:p>
            <a:endParaRPr lang="es-ES" dirty="0"/>
          </a:p>
          <a:p>
            <a:endParaRPr lang="es-ES" sz="1400" dirty="0"/>
          </a:p>
          <a:p>
            <a:endParaRPr lang="es-ES" dirty="0"/>
          </a:p>
          <a:p>
            <a:endParaRPr lang="es-ES" dirty="0"/>
          </a:p>
          <a:p>
            <a:pPr lvl="1"/>
            <a:endParaRPr lang="en-GB" sz="1300" dirty="0"/>
          </a:p>
        </p:txBody>
      </p:sp>
      <p:sp>
        <p:nvSpPr>
          <p:cNvPr id="7" name="Marcador de fecha 6">
            <a:extLst>
              <a:ext uri="{FF2B5EF4-FFF2-40B4-BE49-F238E27FC236}">
                <a16:creationId xmlns:a16="http://schemas.microsoft.com/office/drawing/2014/main" id="{0F0FA8DC-A743-D7A0-41B5-CAB1601BF572}"/>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dirty="0"/>
              <a:t>June 2025</a:t>
            </a:r>
            <a:endParaRPr lang="en-US" sz="200" noProof="0" dirty="0"/>
          </a:p>
        </p:txBody>
      </p:sp>
      <p:sp>
        <p:nvSpPr>
          <p:cNvPr id="8" name="Marcador de pie de página 7">
            <a:extLst>
              <a:ext uri="{FF2B5EF4-FFF2-40B4-BE49-F238E27FC236}">
                <a16:creationId xmlns:a16="http://schemas.microsoft.com/office/drawing/2014/main" id="{9EBE6CA6-83D5-A81F-1C19-C87A826E6DBB}"/>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dirty="0"/>
              <a:t>European Symposium MR 2.0</a:t>
            </a:r>
          </a:p>
        </p:txBody>
      </p:sp>
      <p:sp>
        <p:nvSpPr>
          <p:cNvPr id="9" name="Marcador de número de diapositiva 8">
            <a:extLst>
              <a:ext uri="{FF2B5EF4-FFF2-40B4-BE49-F238E27FC236}">
                <a16:creationId xmlns:a16="http://schemas.microsoft.com/office/drawing/2014/main" id="{6EA975DC-ED67-999B-F448-7A06170CCE73}"/>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B61A0B24-A468-4FEC-9717-AEE746DDAC05}" type="slidenum">
              <a:rPr lang="en-US" noProof="0" smtClean="0"/>
              <a:pPr>
                <a:lnSpc>
                  <a:spcPct val="90000"/>
                </a:lnSpc>
                <a:spcAft>
                  <a:spcPts val="600"/>
                </a:spcAft>
                <a:defRPr/>
              </a:pPr>
              <a:t>10</a:t>
            </a:fld>
            <a:endParaRPr lang="en-US" noProof="0"/>
          </a:p>
        </p:txBody>
      </p:sp>
      <p:pic>
        <p:nvPicPr>
          <p:cNvPr id="1026" name="Picture 2" descr="🇩🇪 La Bandera de Alemania: Más que Tres Colores, una Historia de Unidad y  Resiliencia - Guia de Alemania">
            <a:extLst>
              <a:ext uri="{FF2B5EF4-FFF2-40B4-BE49-F238E27FC236}">
                <a16:creationId xmlns:a16="http://schemas.microsoft.com/office/drawing/2014/main" id="{864A56DF-1CC7-A923-EEA8-7EED45854155}"/>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65675" y="3263205"/>
            <a:ext cx="4444468" cy="250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334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DA3B8-7D0F-205E-DC4C-3B40D80496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CF3594-E6A1-088F-22EF-661B18A30111}"/>
              </a:ext>
            </a:extLst>
          </p:cNvPr>
          <p:cNvSpPr>
            <a:spLocks noGrp="1"/>
          </p:cNvSpPr>
          <p:nvPr>
            <p:ph type="title"/>
          </p:nvPr>
        </p:nvSpPr>
        <p:spPr>
          <a:xfrm>
            <a:off x="171800" y="-352583"/>
            <a:ext cx="8200675" cy="1593648"/>
          </a:xfrm>
        </p:spPr>
        <p:txBody>
          <a:bodyPr anchor="ctr">
            <a:normAutofit/>
          </a:bodyPr>
          <a:lstStyle/>
          <a:p>
            <a:r>
              <a:rPr lang="en-GB" dirty="0"/>
              <a:t>COUNTRY REPORTS: POLAND</a:t>
            </a:r>
          </a:p>
        </p:txBody>
      </p:sp>
      <p:sp>
        <p:nvSpPr>
          <p:cNvPr id="4" name="Marcador de contenido 3">
            <a:extLst>
              <a:ext uri="{FF2B5EF4-FFF2-40B4-BE49-F238E27FC236}">
                <a16:creationId xmlns:a16="http://schemas.microsoft.com/office/drawing/2014/main" id="{729506DC-A54E-111C-11B4-57110DCBE581}"/>
              </a:ext>
            </a:extLst>
          </p:cNvPr>
          <p:cNvSpPr>
            <a:spLocks noGrp="1"/>
          </p:cNvSpPr>
          <p:nvPr>
            <p:ph sz="half" idx="2"/>
          </p:nvPr>
        </p:nvSpPr>
        <p:spPr>
          <a:xfrm>
            <a:off x="91123" y="716281"/>
            <a:ext cx="4920329" cy="6077826"/>
          </a:xfrm>
        </p:spPr>
        <p:txBody>
          <a:bodyPr wrap="square" anchor="t">
            <a:noAutofit/>
          </a:bodyPr>
          <a:lstStyle/>
          <a:p>
            <a:r>
              <a:rPr lang="en-GB" sz="1300" noProof="0" dirty="0"/>
              <a:t>“No doubt DR 2014/41 allows for issuing the EIO for the purpose of hearing a suspect (Article 10 (2) (c)), also by use of videoconference (Article 24) but the latter option depends on the consent of a suspect” (p. 30)</a:t>
            </a:r>
          </a:p>
          <a:p>
            <a:r>
              <a:rPr lang="en-GB" sz="1300" noProof="0" dirty="0"/>
              <a:t>“In particular, a suspect detained in the issuing state may participate in the investigative activities conducted with the use of videoconference (hearing of witnesses, experts, etc...) in the executing MS” (p. 31)</a:t>
            </a:r>
          </a:p>
          <a:p>
            <a:r>
              <a:rPr lang="en-GB" sz="1300" noProof="0" dirty="0"/>
              <a:t>“With reference to the question whether a videoconference is possible for the purpose of ensuring participation of a defendant in the hearing and without issuing the EIO, the answer seems to be affirmative” (p. 38)</a:t>
            </a:r>
          </a:p>
          <a:p>
            <a:r>
              <a:rPr lang="en-GB" sz="1300" noProof="0" dirty="0"/>
              <a:t>“</a:t>
            </a:r>
            <a:r>
              <a:rPr lang="en-GB" sz="1300" b="1" noProof="0" dirty="0"/>
              <a:t>The CCP does not regulate the opportunity to interrogate a suspect by videoconferencing in the course of investigations, providing only for such option at the trial stage of the proceedings</a:t>
            </a:r>
            <a:r>
              <a:rPr lang="en-GB" sz="1300" noProof="0" dirty="0"/>
              <a:t>” and only in specific circumstances (</a:t>
            </a:r>
            <a:r>
              <a:rPr lang="en-GB" sz="1300" dirty="0"/>
              <a:t>presence is mandatory and he/she is </a:t>
            </a:r>
            <a:r>
              <a:rPr lang="en-GB" sz="1300" noProof="0" dirty="0"/>
              <a:t>deprived of liberty) according to Art. 374 (4-8) and 377 (4) CPP (pp. 53 and 74)</a:t>
            </a:r>
          </a:p>
          <a:p>
            <a:r>
              <a:rPr lang="en-GB" sz="1300" noProof="0" dirty="0"/>
              <a:t>“All interviewed practitioners stated that they do not have any experience in issuing the EIO the purpose of interrogation of a suspect via videoconference in the course of investigations since it is not allowed by the Polish law. </a:t>
            </a:r>
            <a:r>
              <a:rPr lang="en-GB" sz="1300" dirty="0"/>
              <a:t>At the same time, they all argue that such an opportunity should be introduced to the CCP and once provided would be used by them as very useful measure</a:t>
            </a:r>
            <a:r>
              <a:rPr lang="en-GB" sz="1300" noProof="0" dirty="0"/>
              <a:t>” (p. 54)</a:t>
            </a:r>
          </a:p>
          <a:p>
            <a:r>
              <a:rPr lang="en-GB" sz="1300" dirty="0"/>
              <a:t>“Summarizing, the Polish law provides for the opportunity to conduct the </a:t>
            </a:r>
            <a:r>
              <a:rPr lang="en-GB" sz="1300" b="1" dirty="0"/>
              <a:t>main hearing by means of videoconference </a:t>
            </a:r>
            <a:r>
              <a:rPr lang="en-GB" sz="1300" dirty="0"/>
              <a:t>and to secure “remote” participation of the accused in such hearing” (p. 91)</a:t>
            </a:r>
          </a:p>
          <a:p>
            <a:endParaRPr lang="en-GB" sz="1300" noProof="0" dirty="0"/>
          </a:p>
          <a:p>
            <a:endParaRPr lang="en-GB" sz="1200" noProof="0" dirty="0"/>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endParaRPr lang="es-ES" sz="1200" dirty="0"/>
          </a:p>
          <a:p>
            <a:pPr lvl="1"/>
            <a:endParaRPr lang="en-GB" sz="1300" dirty="0"/>
          </a:p>
        </p:txBody>
      </p:sp>
      <p:sp>
        <p:nvSpPr>
          <p:cNvPr id="7" name="Marcador de fecha 6">
            <a:extLst>
              <a:ext uri="{FF2B5EF4-FFF2-40B4-BE49-F238E27FC236}">
                <a16:creationId xmlns:a16="http://schemas.microsoft.com/office/drawing/2014/main" id="{BC24F21C-67C1-6AB2-AA48-A007D31EAE86}"/>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dirty="0"/>
              <a:t>June 2025</a:t>
            </a:r>
            <a:endParaRPr lang="en-US" sz="200" noProof="0" dirty="0"/>
          </a:p>
        </p:txBody>
      </p:sp>
      <p:sp>
        <p:nvSpPr>
          <p:cNvPr id="8" name="Marcador de pie de página 7">
            <a:extLst>
              <a:ext uri="{FF2B5EF4-FFF2-40B4-BE49-F238E27FC236}">
                <a16:creationId xmlns:a16="http://schemas.microsoft.com/office/drawing/2014/main" id="{4E9B5DCC-E299-BB82-CE8C-2DCFCD2E4064}"/>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dirty="0"/>
              <a:t>European Symposium MR 2.0</a:t>
            </a:r>
          </a:p>
        </p:txBody>
      </p:sp>
      <p:sp>
        <p:nvSpPr>
          <p:cNvPr id="9" name="Marcador de número de diapositiva 8">
            <a:extLst>
              <a:ext uri="{FF2B5EF4-FFF2-40B4-BE49-F238E27FC236}">
                <a16:creationId xmlns:a16="http://schemas.microsoft.com/office/drawing/2014/main" id="{69EAD0EC-C23F-481F-754C-C1DC59435A8D}"/>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B61A0B24-A468-4FEC-9717-AEE746DDAC05}" type="slidenum">
              <a:rPr lang="en-US" noProof="0" smtClean="0"/>
              <a:pPr>
                <a:lnSpc>
                  <a:spcPct val="90000"/>
                </a:lnSpc>
                <a:spcAft>
                  <a:spcPts val="600"/>
                </a:spcAft>
                <a:defRPr/>
              </a:pPr>
              <a:t>11</a:t>
            </a:fld>
            <a:endParaRPr lang="en-US" noProof="0"/>
          </a:p>
        </p:txBody>
      </p:sp>
      <p:pic>
        <p:nvPicPr>
          <p:cNvPr id="4098" name="Picture 2" descr="Bandera Nacional De Polonia 150x90cm - Bandera Nacional De Polonia 90">
            <a:extLst>
              <a:ext uri="{FF2B5EF4-FFF2-40B4-BE49-F238E27FC236}">
                <a16:creationId xmlns:a16="http://schemas.microsoft.com/office/drawing/2014/main" id="{B348F70A-5360-74B8-98E2-B798844F258E}"/>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46956" y="2048735"/>
            <a:ext cx="4005920" cy="361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75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0D050-B3C5-A1F1-9518-5BDFF97574C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766AD7-EAC0-8C17-324C-773FC1B3C0A1}"/>
              </a:ext>
            </a:extLst>
          </p:cNvPr>
          <p:cNvSpPr>
            <a:spLocks noGrp="1"/>
          </p:cNvSpPr>
          <p:nvPr>
            <p:ph type="title"/>
          </p:nvPr>
        </p:nvSpPr>
        <p:spPr>
          <a:xfrm>
            <a:off x="171800" y="-352583"/>
            <a:ext cx="8200675" cy="1593648"/>
          </a:xfrm>
        </p:spPr>
        <p:txBody>
          <a:bodyPr anchor="ctr">
            <a:normAutofit/>
          </a:bodyPr>
          <a:lstStyle/>
          <a:p>
            <a:r>
              <a:rPr lang="en-GB" dirty="0"/>
              <a:t>COUNTRY REPORTS: THE NETHERLANDS</a:t>
            </a:r>
          </a:p>
        </p:txBody>
      </p:sp>
      <p:sp>
        <p:nvSpPr>
          <p:cNvPr id="4" name="Marcador de contenido 3">
            <a:extLst>
              <a:ext uri="{FF2B5EF4-FFF2-40B4-BE49-F238E27FC236}">
                <a16:creationId xmlns:a16="http://schemas.microsoft.com/office/drawing/2014/main" id="{5AFF60DF-164B-9227-147E-B36FA408824E}"/>
              </a:ext>
            </a:extLst>
          </p:cNvPr>
          <p:cNvSpPr>
            <a:spLocks noGrp="1"/>
          </p:cNvSpPr>
          <p:nvPr>
            <p:ph sz="half" idx="2"/>
          </p:nvPr>
        </p:nvSpPr>
        <p:spPr>
          <a:xfrm>
            <a:off x="0" y="701040"/>
            <a:ext cx="5011453" cy="5939473"/>
          </a:xfrm>
        </p:spPr>
        <p:txBody>
          <a:bodyPr wrap="square" anchor="t">
            <a:noAutofit/>
          </a:bodyPr>
          <a:lstStyle/>
          <a:p>
            <a:r>
              <a:rPr lang="en-GB" sz="1400" noProof="0" dirty="0"/>
              <a:t>Since the object of the EIO is to have ‘specific investigative measure(s) carried out in another Member State (‘the executing State’) to obtain evidence (…)’ (Article 1(1) of Directive 2014/41), the activity ‘</a:t>
            </a:r>
            <a:r>
              <a:rPr lang="en-GB" sz="1400" b="1" noProof="0" dirty="0"/>
              <a:t>hearing’ the suspected or accused person by videoconference would seem to denote hearing him as an investigative measure” (p. 43)</a:t>
            </a:r>
          </a:p>
          <a:p>
            <a:r>
              <a:rPr lang="en-GB" sz="1400" noProof="0" dirty="0"/>
              <a:t>CJEU </a:t>
            </a:r>
            <a:r>
              <a:rPr lang="en-GB" sz="1400" i="1" noProof="0" dirty="0" err="1"/>
              <a:t>Linte</a:t>
            </a:r>
            <a:r>
              <a:rPr lang="en-GB" sz="1400" noProof="0" dirty="0"/>
              <a:t>, C-285/23, still pending, preliminary ruling promoted by Latvia after </a:t>
            </a:r>
            <a:r>
              <a:rPr lang="en-GB" sz="1400" b="1" noProof="0" dirty="0"/>
              <a:t>refusal of EIO by Germany as executing judicial authority because this participation by videoconferencing at the trial is not an investigative measure and there is not consent by the accused person</a:t>
            </a:r>
            <a:r>
              <a:rPr lang="en-GB" sz="1400" noProof="0" dirty="0"/>
              <a:t>; questions in relation to application of the EIO to the trial phase, equivalence of videoconferencing to physical presence and the possibility for direct communication between the judge </a:t>
            </a:r>
            <a:r>
              <a:rPr lang="en-GB" sz="1400" i="1" noProof="0" dirty="0"/>
              <a:t>a quo </a:t>
            </a:r>
            <a:r>
              <a:rPr lang="en-GB" sz="1400" noProof="0" dirty="0"/>
              <a:t>and the suspect/accused person </a:t>
            </a:r>
          </a:p>
          <a:p>
            <a:r>
              <a:rPr lang="en-GB" sz="1400" noProof="0" dirty="0"/>
              <a:t>“According the EIO mutual evaluation report on the Netherlands, even though it is not possible to issue an EIO for the use of videoconference for the purpose of standing trial, </a:t>
            </a:r>
            <a:r>
              <a:rPr lang="en-GB" sz="1400" b="1" noProof="0" dirty="0"/>
              <a:t>it is possible to issue an EIO for the use of videoconference for the purpose of hearing the accused person at trial with the aim of gathering evidence</a:t>
            </a:r>
            <a:r>
              <a:rPr lang="en-GB" sz="1400" noProof="0" dirty="0"/>
              <a:t>” (p. 47)</a:t>
            </a:r>
          </a:p>
          <a:p>
            <a:r>
              <a:rPr lang="en-GB" sz="1400" noProof="0" dirty="0"/>
              <a:t>“</a:t>
            </a:r>
            <a:r>
              <a:rPr lang="en-GB" sz="1400" b="1" noProof="0" dirty="0"/>
              <a:t>It is not possible to interrogate a suspect via videoconference </a:t>
            </a:r>
            <a:r>
              <a:rPr lang="en-GB" sz="1400" noProof="0" dirty="0"/>
              <a:t>who is present in another Member State </a:t>
            </a:r>
            <a:r>
              <a:rPr lang="en-GB" sz="1400" b="1" noProof="0" dirty="0"/>
              <a:t>without an EIO </a:t>
            </a:r>
            <a:r>
              <a:rPr lang="en-GB" sz="1400" noProof="0" dirty="0"/>
              <a:t>(unless that other Member State is Denmark or Ireland)” (p. 56)</a:t>
            </a:r>
            <a:r>
              <a:rPr lang="es-ES" sz="1400" dirty="0"/>
              <a:t>.</a:t>
            </a:r>
          </a:p>
          <a:p>
            <a:r>
              <a:rPr lang="es-ES" sz="1400" dirty="0"/>
              <a:t>“</a:t>
            </a:r>
            <a:r>
              <a:rPr lang="en-GB" sz="1400" noProof="0" dirty="0"/>
              <a:t>The Code of Criminal Procedure allows for videoconferencing in order for the defendant to participate in the trial, but, … only if </a:t>
            </a:r>
            <a:r>
              <a:rPr lang="en-GB" sz="1400" b="1" noProof="0" dirty="0"/>
              <a:t>he consents to it </a:t>
            </a:r>
            <a:r>
              <a:rPr lang="en-GB" sz="1400" noProof="0" dirty="0"/>
              <a:t>(Article 131(a)” (p. 79)</a:t>
            </a:r>
          </a:p>
          <a:p>
            <a:endParaRPr lang="es-ES" sz="1400" dirty="0"/>
          </a:p>
          <a:p>
            <a:endParaRPr lang="es-ES" sz="1400" dirty="0"/>
          </a:p>
          <a:p>
            <a:endParaRPr lang="es-ES" sz="1600" dirty="0"/>
          </a:p>
        </p:txBody>
      </p:sp>
      <p:sp>
        <p:nvSpPr>
          <p:cNvPr id="7" name="Marcador de fecha 6">
            <a:extLst>
              <a:ext uri="{FF2B5EF4-FFF2-40B4-BE49-F238E27FC236}">
                <a16:creationId xmlns:a16="http://schemas.microsoft.com/office/drawing/2014/main" id="{ECA8161B-021F-3DA9-9206-7CAF06156369}"/>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dirty="0"/>
              <a:t>June 2025</a:t>
            </a:r>
            <a:endParaRPr lang="en-US" sz="200" noProof="0" dirty="0"/>
          </a:p>
        </p:txBody>
      </p:sp>
      <p:sp>
        <p:nvSpPr>
          <p:cNvPr id="8" name="Marcador de pie de página 7">
            <a:extLst>
              <a:ext uri="{FF2B5EF4-FFF2-40B4-BE49-F238E27FC236}">
                <a16:creationId xmlns:a16="http://schemas.microsoft.com/office/drawing/2014/main" id="{C13D1F4A-44E6-187A-5E9B-F1F24790F031}"/>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dirty="0"/>
              <a:t>European Symposium MR 2.0</a:t>
            </a:r>
          </a:p>
        </p:txBody>
      </p:sp>
      <p:sp>
        <p:nvSpPr>
          <p:cNvPr id="9" name="Marcador de número de diapositiva 8">
            <a:extLst>
              <a:ext uri="{FF2B5EF4-FFF2-40B4-BE49-F238E27FC236}">
                <a16:creationId xmlns:a16="http://schemas.microsoft.com/office/drawing/2014/main" id="{BBA5AD4D-3775-BCDE-16AF-19ECF6585531}"/>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B61A0B24-A468-4FEC-9717-AEE746DDAC05}" type="slidenum">
              <a:rPr lang="en-US" noProof="0" smtClean="0"/>
              <a:pPr>
                <a:lnSpc>
                  <a:spcPct val="90000"/>
                </a:lnSpc>
                <a:spcAft>
                  <a:spcPts val="600"/>
                </a:spcAft>
                <a:defRPr/>
              </a:pPr>
              <a:t>12</a:t>
            </a:fld>
            <a:endParaRPr lang="en-US" noProof="0"/>
          </a:p>
        </p:txBody>
      </p:sp>
      <p:pic>
        <p:nvPicPr>
          <p:cNvPr id="6146" name="Picture 2" descr="39.500+ Bandera Holanda Fotografías de stock, fotos e imágenes libres de  derechos - iStock | Bandera china, Bandera alemana">
            <a:extLst>
              <a:ext uri="{FF2B5EF4-FFF2-40B4-BE49-F238E27FC236}">
                <a16:creationId xmlns:a16="http://schemas.microsoft.com/office/drawing/2014/main" id="{52C77F3C-2791-0B55-E5F8-EE18B9A6F8B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11453" y="2489874"/>
            <a:ext cx="4168595" cy="269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70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72E3A-E3C5-4616-348B-730082D53EF3}"/>
              </a:ext>
            </a:extLst>
          </p:cNvPr>
          <p:cNvSpPr>
            <a:spLocks noGrp="1"/>
          </p:cNvSpPr>
          <p:nvPr>
            <p:ph type="title"/>
          </p:nvPr>
        </p:nvSpPr>
        <p:spPr>
          <a:xfrm>
            <a:off x="381000" y="-1"/>
            <a:ext cx="8047881" cy="1261031"/>
          </a:xfrm>
        </p:spPr>
        <p:txBody>
          <a:bodyPr/>
          <a:lstStyle/>
          <a:p>
            <a:r>
              <a:rPr lang="en-GB" dirty="0"/>
              <a:t>OVERARCHING ANALYSIS: EIO</a:t>
            </a:r>
          </a:p>
        </p:txBody>
      </p:sp>
      <p:sp>
        <p:nvSpPr>
          <p:cNvPr id="4" name="Marcador de contenido 3">
            <a:extLst>
              <a:ext uri="{FF2B5EF4-FFF2-40B4-BE49-F238E27FC236}">
                <a16:creationId xmlns:a16="http://schemas.microsoft.com/office/drawing/2014/main" id="{9BA79ADD-5826-955A-A9D4-1F3A5C4C20AE}"/>
              </a:ext>
            </a:extLst>
          </p:cNvPr>
          <p:cNvSpPr>
            <a:spLocks noGrp="1"/>
          </p:cNvSpPr>
          <p:nvPr>
            <p:ph sz="half" idx="2"/>
          </p:nvPr>
        </p:nvSpPr>
        <p:spPr>
          <a:xfrm>
            <a:off x="187902" y="955083"/>
            <a:ext cx="4631274" cy="5571130"/>
          </a:xfrm>
        </p:spPr>
        <p:txBody>
          <a:bodyPr/>
          <a:lstStyle/>
          <a:p>
            <a:pPr lvl="1"/>
            <a:r>
              <a:rPr lang="en-GB" sz="1600" noProof="1"/>
              <a:t>EU Law does not provide legal basis at the moment in order to use videoconference in trial stage (p. 16)</a:t>
            </a:r>
          </a:p>
          <a:p>
            <a:pPr lvl="1"/>
            <a:r>
              <a:rPr lang="en-GB" sz="1600" noProof="1"/>
              <a:t>Also, no legal requirements concerning security in the use of videoconferencing (Spanish Memorandum and Good practices, Block IV) (p. 16)</a:t>
            </a:r>
          </a:p>
          <a:p>
            <a:pPr lvl="1"/>
            <a:r>
              <a:rPr lang="en-GB" sz="1600" noProof="1"/>
              <a:t>“</a:t>
            </a:r>
            <a:r>
              <a:rPr lang="en-GB" sz="1600" b="1" noProof="1"/>
              <a:t>Conducting a trial via videoconference would probably be more efficient than conducting </a:t>
            </a:r>
            <a:r>
              <a:rPr lang="en-GB" sz="1600" b="1" i="1" noProof="1"/>
              <a:t>an in absentia</a:t>
            </a:r>
            <a:r>
              <a:rPr lang="en-GB" sz="1600" b="1" noProof="1"/>
              <a:t> trial</a:t>
            </a:r>
            <a:r>
              <a:rPr lang="en-GB" sz="1600" noProof="1"/>
              <a:t>” (p. 17)</a:t>
            </a:r>
          </a:p>
          <a:p>
            <a:pPr lvl="1"/>
            <a:r>
              <a:rPr lang="en-GB" sz="1600" noProof="1"/>
              <a:t>Possibility to </a:t>
            </a:r>
            <a:r>
              <a:rPr lang="en-GB" sz="1600" b="1" noProof="1"/>
              <a:t>use EIO for interrogating the accused person at the trial as “investigative measure aimed at evidence gathering”</a:t>
            </a:r>
            <a:r>
              <a:rPr lang="en-GB" sz="1600" noProof="1"/>
              <a:t>; scepticism by the Netherlands on the basis of Recital 25 DEIO (p. 19)</a:t>
            </a:r>
          </a:p>
          <a:p>
            <a:pPr lvl="1"/>
            <a:r>
              <a:rPr lang="en-GB" sz="1600" noProof="1"/>
              <a:t>“Dominant opinion is that Directive 2014/41/EU does not provide a (clear) legal basis for videoconferencing in order to ensure the presence of the accused; problems on the perspectives of effectiveness, efficiency and proportionality” in order to avoid “in absentia ground for refusal… and would be a les intrusive alternative tan surrender” (p. 23)</a:t>
            </a:r>
          </a:p>
          <a:p>
            <a:pPr lvl="1"/>
            <a:endParaRPr lang="es-ES" sz="1600" dirty="0"/>
          </a:p>
          <a:p>
            <a:pPr lvl="1"/>
            <a:endParaRPr lang="en-GB" sz="1600" noProof="0" dirty="0"/>
          </a:p>
          <a:p>
            <a:pPr lvl="1"/>
            <a:endParaRPr lang="en-GB" sz="1600" noProof="0" dirty="0"/>
          </a:p>
          <a:p>
            <a:pPr lvl="1"/>
            <a:endParaRPr lang="es-ES" sz="1600" dirty="0"/>
          </a:p>
          <a:p>
            <a:endParaRPr lang="es-ES" sz="1600" dirty="0"/>
          </a:p>
          <a:p>
            <a:endParaRPr lang="es-ES" sz="1600" dirty="0"/>
          </a:p>
          <a:p>
            <a:endParaRPr lang="en-GB" dirty="0"/>
          </a:p>
        </p:txBody>
      </p:sp>
      <p:sp>
        <p:nvSpPr>
          <p:cNvPr id="7" name="Marcador de fecha 6">
            <a:extLst>
              <a:ext uri="{FF2B5EF4-FFF2-40B4-BE49-F238E27FC236}">
                <a16:creationId xmlns:a16="http://schemas.microsoft.com/office/drawing/2014/main" id="{14405CC1-F61B-A830-8F27-A15D030D7DBF}"/>
              </a:ext>
            </a:extLst>
          </p:cNvPr>
          <p:cNvSpPr>
            <a:spLocks noGrp="1"/>
          </p:cNvSpPr>
          <p:nvPr>
            <p:ph type="dt" sz="half" idx="10"/>
          </p:nvPr>
        </p:nvSpPr>
        <p:spPr/>
        <p:txBody>
          <a:bodyPr/>
          <a:lstStyle/>
          <a:p>
            <a:pPr>
              <a:defRPr/>
            </a:pPr>
            <a:r>
              <a:rPr lang="es-ES" noProof="0"/>
              <a:t>June 2025</a:t>
            </a:r>
            <a:endParaRPr lang="en-US" noProof="0" dirty="0"/>
          </a:p>
        </p:txBody>
      </p:sp>
      <p:sp>
        <p:nvSpPr>
          <p:cNvPr id="8" name="Marcador de pie de página 7">
            <a:extLst>
              <a:ext uri="{FF2B5EF4-FFF2-40B4-BE49-F238E27FC236}">
                <a16:creationId xmlns:a16="http://schemas.microsoft.com/office/drawing/2014/main" id="{63B60B0C-CE17-714C-2D6F-525FFCE665CD}"/>
              </a:ext>
            </a:extLst>
          </p:cNvPr>
          <p:cNvSpPr>
            <a:spLocks noGrp="1"/>
          </p:cNvSpPr>
          <p:nvPr>
            <p:ph type="ftr" sz="quarter" idx="11"/>
          </p:nvPr>
        </p:nvSpPr>
        <p:spPr/>
        <p:txBody>
          <a:bodyPr/>
          <a:lstStyle/>
          <a:p>
            <a:pPr>
              <a:defRPr/>
            </a:pPr>
            <a:r>
              <a:rPr lang="en-US" noProof="0"/>
              <a:t>European Symposium MR 2.0</a:t>
            </a:r>
            <a:endParaRPr lang="en-US" noProof="0" dirty="0"/>
          </a:p>
        </p:txBody>
      </p:sp>
      <p:sp>
        <p:nvSpPr>
          <p:cNvPr id="9" name="Marcador de número de diapositiva 8">
            <a:extLst>
              <a:ext uri="{FF2B5EF4-FFF2-40B4-BE49-F238E27FC236}">
                <a16:creationId xmlns:a16="http://schemas.microsoft.com/office/drawing/2014/main" id="{42889D8B-1B4F-1AAC-9AE7-36508BE258F5}"/>
              </a:ext>
            </a:extLst>
          </p:cNvPr>
          <p:cNvSpPr>
            <a:spLocks noGrp="1"/>
          </p:cNvSpPr>
          <p:nvPr>
            <p:ph type="sldNum" sz="quarter" idx="12"/>
          </p:nvPr>
        </p:nvSpPr>
        <p:spPr/>
        <p:txBody>
          <a:bodyPr/>
          <a:lstStyle/>
          <a:p>
            <a:pPr>
              <a:defRPr/>
            </a:pPr>
            <a:fld id="{B61A0B24-A468-4FEC-9717-AEE746DDAC05}" type="slidenum">
              <a:rPr lang="en-US" noProof="0" smtClean="0"/>
              <a:pPr>
                <a:defRPr/>
              </a:pPr>
              <a:t>13</a:t>
            </a:fld>
            <a:endParaRPr lang="en-US" noProof="0" dirty="0"/>
          </a:p>
        </p:txBody>
      </p:sp>
      <p:pic>
        <p:nvPicPr>
          <p:cNvPr id="1026" name="Picture 2" descr="diariolaley - Documento relacionado">
            <a:extLst>
              <a:ext uri="{FF2B5EF4-FFF2-40B4-BE49-F238E27FC236}">
                <a16:creationId xmlns:a16="http://schemas.microsoft.com/office/drawing/2014/main" id="{6A3FC2E2-D7D1-F454-98F3-00EBA3E6D3B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66311" y="2436537"/>
            <a:ext cx="4148090" cy="198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07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A5F7C-9A15-9995-2CFC-81DDA6BE157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CBC24C-ED1A-759F-9719-D80F86E6FD72}"/>
              </a:ext>
            </a:extLst>
          </p:cNvPr>
          <p:cNvSpPr>
            <a:spLocks noGrp="1"/>
          </p:cNvSpPr>
          <p:nvPr>
            <p:ph type="title"/>
          </p:nvPr>
        </p:nvSpPr>
        <p:spPr>
          <a:xfrm>
            <a:off x="293688" y="-289560"/>
            <a:ext cx="8078787" cy="1657350"/>
          </a:xfrm>
        </p:spPr>
        <p:txBody>
          <a:bodyPr/>
          <a:lstStyle/>
          <a:p>
            <a:r>
              <a:rPr lang="en-GB" dirty="0"/>
              <a:t>OVERARCHING ANALYSIS: DIGITALISATION (I)</a:t>
            </a:r>
          </a:p>
        </p:txBody>
      </p:sp>
      <p:sp>
        <p:nvSpPr>
          <p:cNvPr id="4" name="Marcador de contenido 3">
            <a:extLst>
              <a:ext uri="{FF2B5EF4-FFF2-40B4-BE49-F238E27FC236}">
                <a16:creationId xmlns:a16="http://schemas.microsoft.com/office/drawing/2014/main" id="{6F931D01-697E-653F-3250-28E3987E8043}"/>
              </a:ext>
            </a:extLst>
          </p:cNvPr>
          <p:cNvSpPr>
            <a:spLocks noGrp="1"/>
          </p:cNvSpPr>
          <p:nvPr>
            <p:ph sz="half" idx="2"/>
          </p:nvPr>
        </p:nvSpPr>
        <p:spPr>
          <a:xfrm>
            <a:off x="293688" y="990600"/>
            <a:ext cx="4677622" cy="5649913"/>
          </a:xfrm>
        </p:spPr>
        <p:txBody>
          <a:bodyPr/>
          <a:lstStyle/>
          <a:p>
            <a:pPr marL="0" lvl="1" indent="0">
              <a:buNone/>
            </a:pPr>
            <a:r>
              <a:rPr lang="en-GB" sz="1600" b="1" dirty="0"/>
              <a:t>Section 7.10.1: Digitalisation of judicial cooperation </a:t>
            </a:r>
          </a:p>
          <a:p>
            <a:pPr marL="0" lvl="1" indent="0">
              <a:buNone/>
            </a:pPr>
            <a:r>
              <a:rPr lang="en-GB" sz="1600" dirty="0"/>
              <a:t>2 new EU instruments in both, civil and criminal matters, including also videoconferencing:</a:t>
            </a:r>
          </a:p>
          <a:p>
            <a:pPr marL="274638" lvl="2" indent="0">
              <a:buNone/>
            </a:pPr>
            <a:r>
              <a:rPr lang="en-GB" sz="1400" dirty="0"/>
              <a:t>Regulation (EU) 2023/2844 of 13 December 2023</a:t>
            </a:r>
          </a:p>
          <a:p>
            <a:pPr marL="274638" lvl="2" indent="0">
              <a:buNone/>
            </a:pPr>
            <a:r>
              <a:rPr lang="en-GB" sz="1400" dirty="0"/>
              <a:t>Directive (EU) 2023/2843 of 13 December 2023</a:t>
            </a:r>
          </a:p>
          <a:p>
            <a:pPr marL="0" lvl="1" indent="0">
              <a:buNone/>
            </a:pPr>
            <a:r>
              <a:rPr lang="en-GB" sz="1600" dirty="0"/>
              <a:t>Promotion in general of the use of electronic communication from both perspectives:</a:t>
            </a:r>
          </a:p>
          <a:p>
            <a:pPr marL="274638" lvl="2" indent="0">
              <a:buNone/>
            </a:pPr>
            <a:r>
              <a:rPr lang="en-GB" sz="1400" b="1" dirty="0"/>
              <a:t>Between </a:t>
            </a:r>
            <a:r>
              <a:rPr lang="en-GB" sz="1400" dirty="0"/>
              <a:t>competent judicial authorities</a:t>
            </a:r>
          </a:p>
          <a:p>
            <a:pPr marL="274638" lvl="2" indent="0">
              <a:buNone/>
            </a:pPr>
            <a:r>
              <a:rPr lang="en-GB" sz="1400" b="1" dirty="0"/>
              <a:t>In</a:t>
            </a:r>
            <a:r>
              <a:rPr lang="en-GB" sz="1400" dirty="0"/>
              <a:t> the judicial cooperation procedures</a:t>
            </a:r>
          </a:p>
          <a:p>
            <a:pPr marL="0" lvl="1" indent="0">
              <a:buNone/>
            </a:pPr>
            <a:r>
              <a:rPr lang="en-GB" sz="1600" dirty="0"/>
              <a:t>Specific conditions in the case of suspect/accused</a:t>
            </a:r>
          </a:p>
          <a:p>
            <a:pPr marL="274638" lvl="2" indent="0">
              <a:buNone/>
            </a:pPr>
            <a:r>
              <a:rPr lang="en-GB" sz="1400" dirty="0"/>
              <a:t>Justification on particular </a:t>
            </a:r>
            <a:r>
              <a:rPr lang="en-GB" sz="1400" b="1" dirty="0"/>
              <a:t>circumstances</a:t>
            </a:r>
            <a:r>
              <a:rPr lang="en-GB" sz="1400" dirty="0"/>
              <a:t> of the case</a:t>
            </a:r>
          </a:p>
          <a:p>
            <a:pPr marL="274638" lvl="2" indent="0">
              <a:buNone/>
            </a:pPr>
            <a:r>
              <a:rPr lang="en-GB" sz="1400" b="1" dirty="0"/>
              <a:t>Consent</a:t>
            </a:r>
            <a:r>
              <a:rPr lang="en-GB" sz="1400" dirty="0"/>
              <a:t> by the suspect and/or accused persons</a:t>
            </a:r>
          </a:p>
          <a:p>
            <a:pPr marL="0" lvl="1" indent="0">
              <a:buNone/>
            </a:pPr>
            <a:r>
              <a:rPr lang="en-GB" sz="1600" dirty="0"/>
              <a:t>Transposition still pending in MM.SS.</a:t>
            </a:r>
          </a:p>
          <a:p>
            <a:pPr marL="0" indent="0">
              <a:buNone/>
            </a:pPr>
            <a:r>
              <a:rPr lang="en-GB" sz="1600" noProof="1"/>
              <a:t>“The digitalisation of judicial cooperation in criminal matters pursued by the regulation and the directive, as such, has some impact on the effective, efficient and coherent application of the instruments” (p. 136)</a:t>
            </a:r>
          </a:p>
          <a:p>
            <a:pPr marL="0" lvl="1" indent="0">
              <a:buNone/>
            </a:pPr>
            <a:endParaRPr lang="en-GB" sz="1600" noProof="1"/>
          </a:p>
          <a:p>
            <a:endParaRPr lang="en-GB" sz="1600" noProof="1"/>
          </a:p>
          <a:p>
            <a:pPr lvl="1"/>
            <a:endParaRPr lang="en-GB" sz="1600" noProof="1"/>
          </a:p>
          <a:p>
            <a:pPr lvl="1"/>
            <a:endParaRPr lang="en-GB" sz="1600" noProof="1"/>
          </a:p>
          <a:p>
            <a:pPr marL="0" lvl="1" indent="0">
              <a:buNone/>
            </a:pPr>
            <a:endParaRPr lang="en-GB" sz="1600" noProof="1"/>
          </a:p>
          <a:p>
            <a:pPr lvl="1"/>
            <a:endParaRPr lang="en-GB" sz="1600" noProof="1"/>
          </a:p>
          <a:p>
            <a:pPr lvl="1"/>
            <a:endParaRPr lang="en-GB" sz="1600" noProof="1"/>
          </a:p>
          <a:p>
            <a:endParaRPr lang="en-GB" sz="1600" noProof="1"/>
          </a:p>
          <a:p>
            <a:endParaRPr lang="en-GB" sz="1600" noProof="1"/>
          </a:p>
          <a:p>
            <a:endParaRPr lang="en-GB" dirty="0"/>
          </a:p>
        </p:txBody>
      </p:sp>
      <p:sp>
        <p:nvSpPr>
          <p:cNvPr id="7" name="Marcador de fecha 6">
            <a:extLst>
              <a:ext uri="{FF2B5EF4-FFF2-40B4-BE49-F238E27FC236}">
                <a16:creationId xmlns:a16="http://schemas.microsoft.com/office/drawing/2014/main" id="{01476096-3C11-218F-CAD0-70ECDEB77422}"/>
              </a:ext>
            </a:extLst>
          </p:cNvPr>
          <p:cNvSpPr>
            <a:spLocks noGrp="1"/>
          </p:cNvSpPr>
          <p:nvPr>
            <p:ph type="dt" sz="half" idx="10"/>
          </p:nvPr>
        </p:nvSpPr>
        <p:spPr/>
        <p:txBody>
          <a:bodyPr/>
          <a:lstStyle/>
          <a:p>
            <a:pPr>
              <a:defRPr/>
            </a:pPr>
            <a:r>
              <a:rPr lang="es-ES" noProof="0"/>
              <a:t>June 2025</a:t>
            </a:r>
            <a:endParaRPr lang="en-US" noProof="0" dirty="0"/>
          </a:p>
        </p:txBody>
      </p:sp>
      <p:sp>
        <p:nvSpPr>
          <p:cNvPr id="8" name="Marcador de pie de página 7">
            <a:extLst>
              <a:ext uri="{FF2B5EF4-FFF2-40B4-BE49-F238E27FC236}">
                <a16:creationId xmlns:a16="http://schemas.microsoft.com/office/drawing/2014/main" id="{F16717FB-1646-3ABF-A240-43CB7EB185A3}"/>
              </a:ext>
            </a:extLst>
          </p:cNvPr>
          <p:cNvSpPr>
            <a:spLocks noGrp="1"/>
          </p:cNvSpPr>
          <p:nvPr>
            <p:ph type="ftr" sz="quarter" idx="11"/>
          </p:nvPr>
        </p:nvSpPr>
        <p:spPr/>
        <p:txBody>
          <a:bodyPr/>
          <a:lstStyle/>
          <a:p>
            <a:pPr>
              <a:defRPr/>
            </a:pPr>
            <a:r>
              <a:rPr lang="en-US" noProof="0" dirty="0"/>
              <a:t>European Symposium MR 2.0</a:t>
            </a:r>
          </a:p>
        </p:txBody>
      </p:sp>
      <p:sp>
        <p:nvSpPr>
          <p:cNvPr id="9" name="Marcador de número de diapositiva 8">
            <a:extLst>
              <a:ext uri="{FF2B5EF4-FFF2-40B4-BE49-F238E27FC236}">
                <a16:creationId xmlns:a16="http://schemas.microsoft.com/office/drawing/2014/main" id="{61D82E10-E642-A951-AF9A-DAA261D29CD3}"/>
              </a:ext>
            </a:extLst>
          </p:cNvPr>
          <p:cNvSpPr>
            <a:spLocks noGrp="1"/>
          </p:cNvSpPr>
          <p:nvPr>
            <p:ph type="sldNum" sz="quarter" idx="12"/>
          </p:nvPr>
        </p:nvSpPr>
        <p:spPr/>
        <p:txBody>
          <a:bodyPr/>
          <a:lstStyle/>
          <a:p>
            <a:pPr>
              <a:defRPr/>
            </a:pPr>
            <a:fld id="{B61A0B24-A468-4FEC-9717-AEE746DDAC05}" type="slidenum">
              <a:rPr lang="en-US" noProof="0" smtClean="0"/>
              <a:pPr>
                <a:defRPr/>
              </a:pPr>
              <a:t>14</a:t>
            </a:fld>
            <a:endParaRPr lang="en-US" noProof="0" dirty="0"/>
          </a:p>
        </p:txBody>
      </p:sp>
      <p:pic>
        <p:nvPicPr>
          <p:cNvPr id="2052" name="Picture 4" descr="La digitalización de empresas: una acción fundamental de gran impacto">
            <a:extLst>
              <a:ext uri="{FF2B5EF4-FFF2-40B4-BE49-F238E27FC236}">
                <a16:creationId xmlns:a16="http://schemas.microsoft.com/office/drawing/2014/main" id="{151D8C6C-1E67-F15E-C922-A5B113B63E9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37113" y="2220373"/>
            <a:ext cx="4180878" cy="277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81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1B658-DBB5-8B59-0305-FE7D7470B68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3CEA11-A515-7AE0-69B1-DCC2E7CD8F9B}"/>
              </a:ext>
            </a:extLst>
          </p:cNvPr>
          <p:cNvSpPr>
            <a:spLocks noGrp="1"/>
          </p:cNvSpPr>
          <p:nvPr>
            <p:ph type="title"/>
          </p:nvPr>
        </p:nvSpPr>
        <p:spPr>
          <a:xfrm>
            <a:off x="293688" y="-396319"/>
            <a:ext cx="8078787" cy="1657350"/>
          </a:xfrm>
        </p:spPr>
        <p:txBody>
          <a:bodyPr/>
          <a:lstStyle/>
          <a:p>
            <a:r>
              <a:rPr lang="en-GB" dirty="0"/>
              <a:t>OVERARCHING ANALYSIS: DIGITALISATION (II)</a:t>
            </a:r>
          </a:p>
        </p:txBody>
      </p:sp>
      <p:sp>
        <p:nvSpPr>
          <p:cNvPr id="4" name="Marcador de contenido 3">
            <a:extLst>
              <a:ext uri="{FF2B5EF4-FFF2-40B4-BE49-F238E27FC236}">
                <a16:creationId xmlns:a16="http://schemas.microsoft.com/office/drawing/2014/main" id="{42C75879-D064-2B5A-93D4-BF04BC05812C}"/>
              </a:ext>
            </a:extLst>
          </p:cNvPr>
          <p:cNvSpPr>
            <a:spLocks noGrp="1"/>
          </p:cNvSpPr>
          <p:nvPr>
            <p:ph sz="half" idx="2"/>
          </p:nvPr>
        </p:nvSpPr>
        <p:spPr>
          <a:xfrm>
            <a:off x="293688" y="762000"/>
            <a:ext cx="4677622" cy="5878513"/>
          </a:xfrm>
        </p:spPr>
        <p:txBody>
          <a:bodyPr/>
          <a:lstStyle/>
          <a:p>
            <a:pPr marL="0" indent="0">
              <a:buNone/>
            </a:pPr>
            <a:r>
              <a:rPr lang="en-GB" sz="1600" b="1" dirty="0"/>
              <a:t>Section 7.10.2: EAW, videoconferencing and effective and coherent application</a:t>
            </a:r>
          </a:p>
          <a:p>
            <a:pPr marL="0" indent="0">
              <a:buNone/>
            </a:pPr>
            <a:r>
              <a:rPr lang="en-GB" sz="1600" dirty="0"/>
              <a:t>“The possibility of requesting a hearing on the basis of Article 18(1)(a) of FD 2002/584/JHA is seldom used in practice… </a:t>
            </a:r>
            <a:r>
              <a:rPr lang="en-GB" sz="1600" b="1" dirty="0"/>
              <a:t>A hearing by videoconference allows the issuing judicial authority to conduct the hearing and to interact with the requested person directly instead of relying on a hearing conducted by the executing judicial authority</a:t>
            </a:r>
            <a:r>
              <a:rPr lang="en-GB" sz="1600" dirty="0"/>
              <a:t>. Perhaps the possibility of hearing the requested person by videoconference will resuscitate Article 18(1)(a) of FD 2002/584/JHA” (p. 137)</a:t>
            </a:r>
          </a:p>
          <a:p>
            <a:r>
              <a:rPr lang="en-GB" sz="1600" dirty="0"/>
              <a:t>“A hearing of the requested person by videoconference would give him the opportunity to point those circumstances out to the issuing judicial authority and </a:t>
            </a:r>
            <a:r>
              <a:rPr lang="en-GB" sz="1600" b="1" dirty="0"/>
              <a:t>to request withdrawing the EAW and, when applicable, replacing it with another instrume</a:t>
            </a:r>
            <a:r>
              <a:rPr lang="en-GB" sz="1600" dirty="0"/>
              <a:t>nt” (p.137)</a:t>
            </a:r>
          </a:p>
          <a:p>
            <a:r>
              <a:rPr lang="en-GB" sz="1600" dirty="0"/>
              <a:t>“In short, the aforementioned developments in the EU legal framework on digitalisation of cooperation might facilitate improving the coherence (especially the proportionality), effectiveness and efficiency of the application of the cooperation instruments” p. 140)</a:t>
            </a:r>
          </a:p>
          <a:p>
            <a:pPr lvl="1"/>
            <a:endParaRPr lang="en-GB" sz="1600" noProof="1"/>
          </a:p>
          <a:p>
            <a:pPr marL="0" lvl="1" indent="0">
              <a:buNone/>
            </a:pPr>
            <a:endParaRPr lang="en-GB" sz="1600" noProof="1"/>
          </a:p>
          <a:p>
            <a:pPr lvl="1"/>
            <a:endParaRPr lang="en-GB" sz="1600" noProof="1"/>
          </a:p>
          <a:p>
            <a:pPr lvl="1"/>
            <a:endParaRPr lang="en-GB" sz="1600" noProof="1"/>
          </a:p>
          <a:p>
            <a:endParaRPr lang="en-GB" sz="1600" noProof="1"/>
          </a:p>
          <a:p>
            <a:endParaRPr lang="en-GB" sz="1600" noProof="1"/>
          </a:p>
          <a:p>
            <a:endParaRPr lang="en-GB" dirty="0"/>
          </a:p>
        </p:txBody>
      </p:sp>
      <p:sp>
        <p:nvSpPr>
          <p:cNvPr id="5" name="Marcador de texto 4">
            <a:extLst>
              <a:ext uri="{FF2B5EF4-FFF2-40B4-BE49-F238E27FC236}">
                <a16:creationId xmlns:a16="http://schemas.microsoft.com/office/drawing/2014/main" id="{4C992134-A290-84E6-2A10-A5ABB2E4EC8C}"/>
              </a:ext>
            </a:extLst>
          </p:cNvPr>
          <p:cNvSpPr>
            <a:spLocks noGrp="1"/>
          </p:cNvSpPr>
          <p:nvPr>
            <p:ph type="body" sz="quarter" idx="3"/>
          </p:nvPr>
        </p:nvSpPr>
        <p:spPr>
          <a:xfrm>
            <a:off x="4971310" y="538655"/>
            <a:ext cx="3806190" cy="722376"/>
          </a:xfrm>
        </p:spPr>
        <p:txBody>
          <a:bodyPr>
            <a:normAutofit/>
          </a:bodyPr>
          <a:lstStyle/>
          <a:p>
            <a:r>
              <a:rPr lang="es-ES" b="1" dirty="0"/>
              <a:t> </a:t>
            </a:r>
          </a:p>
        </p:txBody>
      </p:sp>
      <p:sp>
        <p:nvSpPr>
          <p:cNvPr id="7" name="Marcador de fecha 6">
            <a:extLst>
              <a:ext uri="{FF2B5EF4-FFF2-40B4-BE49-F238E27FC236}">
                <a16:creationId xmlns:a16="http://schemas.microsoft.com/office/drawing/2014/main" id="{CF9FD699-EC76-5A29-A94F-6F1F90317980}"/>
              </a:ext>
            </a:extLst>
          </p:cNvPr>
          <p:cNvSpPr>
            <a:spLocks noGrp="1"/>
          </p:cNvSpPr>
          <p:nvPr>
            <p:ph type="dt" sz="half" idx="10"/>
          </p:nvPr>
        </p:nvSpPr>
        <p:spPr/>
        <p:txBody>
          <a:bodyPr/>
          <a:lstStyle/>
          <a:p>
            <a:pPr>
              <a:defRPr/>
            </a:pPr>
            <a:r>
              <a:rPr lang="es-ES" noProof="0"/>
              <a:t>June 2025</a:t>
            </a:r>
            <a:endParaRPr lang="en-US" noProof="0" dirty="0"/>
          </a:p>
        </p:txBody>
      </p:sp>
      <p:sp>
        <p:nvSpPr>
          <p:cNvPr id="8" name="Marcador de pie de página 7">
            <a:extLst>
              <a:ext uri="{FF2B5EF4-FFF2-40B4-BE49-F238E27FC236}">
                <a16:creationId xmlns:a16="http://schemas.microsoft.com/office/drawing/2014/main" id="{0B022D2F-80A4-FF52-C4C8-B638456F4C16}"/>
              </a:ext>
            </a:extLst>
          </p:cNvPr>
          <p:cNvSpPr>
            <a:spLocks noGrp="1"/>
          </p:cNvSpPr>
          <p:nvPr>
            <p:ph type="ftr" sz="quarter" idx="11"/>
          </p:nvPr>
        </p:nvSpPr>
        <p:spPr/>
        <p:txBody>
          <a:bodyPr/>
          <a:lstStyle/>
          <a:p>
            <a:pPr>
              <a:defRPr/>
            </a:pPr>
            <a:r>
              <a:rPr lang="en-US" noProof="0" dirty="0"/>
              <a:t>European Symposium MR 2.0</a:t>
            </a:r>
          </a:p>
        </p:txBody>
      </p:sp>
      <p:sp>
        <p:nvSpPr>
          <p:cNvPr id="9" name="Marcador de número de diapositiva 8">
            <a:extLst>
              <a:ext uri="{FF2B5EF4-FFF2-40B4-BE49-F238E27FC236}">
                <a16:creationId xmlns:a16="http://schemas.microsoft.com/office/drawing/2014/main" id="{1E569BAA-A155-1D69-D77A-AD05632C3B50}"/>
              </a:ext>
            </a:extLst>
          </p:cNvPr>
          <p:cNvSpPr>
            <a:spLocks noGrp="1"/>
          </p:cNvSpPr>
          <p:nvPr>
            <p:ph type="sldNum" sz="quarter" idx="12"/>
          </p:nvPr>
        </p:nvSpPr>
        <p:spPr/>
        <p:txBody>
          <a:bodyPr/>
          <a:lstStyle/>
          <a:p>
            <a:pPr>
              <a:defRPr/>
            </a:pPr>
            <a:fld id="{B61A0B24-A468-4FEC-9717-AEE746DDAC05}" type="slidenum">
              <a:rPr lang="en-US" noProof="0" smtClean="0"/>
              <a:pPr>
                <a:defRPr/>
              </a:pPr>
              <a:t>15</a:t>
            </a:fld>
            <a:endParaRPr lang="en-US" noProof="0" dirty="0"/>
          </a:p>
        </p:txBody>
      </p:sp>
      <p:pic>
        <p:nvPicPr>
          <p:cNvPr id="3076" name="Picture 4" descr="La orden europea de detención y entrega (Euroorden)">
            <a:extLst>
              <a:ext uri="{FF2B5EF4-FFF2-40B4-BE49-F238E27FC236}">
                <a16:creationId xmlns:a16="http://schemas.microsoft.com/office/drawing/2014/main" id="{2E2CE64E-7E02-F5E8-9629-F20DF2B7039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70675" y="2388114"/>
            <a:ext cx="4123933" cy="206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70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48240-69F7-77B1-F482-1B17DF77201D}"/>
              </a:ext>
            </a:extLst>
          </p:cNvPr>
          <p:cNvSpPr>
            <a:spLocks noGrp="1"/>
          </p:cNvSpPr>
          <p:nvPr>
            <p:ph type="title"/>
          </p:nvPr>
        </p:nvSpPr>
        <p:spPr>
          <a:xfrm>
            <a:off x="178170" y="-513715"/>
            <a:ext cx="8078787" cy="1657350"/>
          </a:xfrm>
        </p:spPr>
        <p:txBody>
          <a:bodyPr/>
          <a:lstStyle/>
          <a:p>
            <a:r>
              <a:rPr lang="en-GB" dirty="0"/>
              <a:t>RECOMMENDATIONS</a:t>
            </a:r>
          </a:p>
        </p:txBody>
      </p:sp>
      <p:sp>
        <p:nvSpPr>
          <p:cNvPr id="4" name="Marcador de contenido 3">
            <a:extLst>
              <a:ext uri="{FF2B5EF4-FFF2-40B4-BE49-F238E27FC236}">
                <a16:creationId xmlns:a16="http://schemas.microsoft.com/office/drawing/2014/main" id="{4ECE520A-835E-3E1F-61D2-E1C3EB82A737}"/>
              </a:ext>
            </a:extLst>
          </p:cNvPr>
          <p:cNvSpPr>
            <a:spLocks noGrp="1"/>
          </p:cNvSpPr>
          <p:nvPr>
            <p:ph sz="half" idx="2"/>
          </p:nvPr>
        </p:nvSpPr>
        <p:spPr>
          <a:xfrm>
            <a:off x="178170" y="548641"/>
            <a:ext cx="8965830" cy="6091872"/>
          </a:xfrm>
        </p:spPr>
        <p:txBody>
          <a:bodyPr/>
          <a:lstStyle/>
          <a:p>
            <a:r>
              <a:rPr lang="en-GB" sz="1600" b="1" noProof="0" dirty="0"/>
              <a:t>EIO for ensuring the presence and interrogation of the accused person at the trial by videoconference </a:t>
            </a:r>
          </a:p>
          <a:p>
            <a:pPr lvl="1"/>
            <a:r>
              <a:rPr lang="en-GB" sz="1400" i="1" noProof="0" dirty="0"/>
              <a:t>To the EU legislator: </a:t>
            </a:r>
            <a:r>
              <a:rPr lang="en-GB" sz="1400" noProof="0" dirty="0"/>
              <a:t>provide a clear legal basis: </a:t>
            </a:r>
            <a:r>
              <a:rPr lang="en-GB" sz="1400" b="1" noProof="0" dirty="0"/>
              <a:t>Art. 24 DEIO is not enough</a:t>
            </a:r>
          </a:p>
          <a:p>
            <a:pPr lvl="1"/>
            <a:r>
              <a:rPr lang="en-GB" sz="1400" i="1" noProof="0" dirty="0"/>
              <a:t>To the national legislators  MM.SS.:  </a:t>
            </a:r>
            <a:r>
              <a:rPr lang="en-GB" sz="1400" noProof="0" dirty="0"/>
              <a:t>introduce if it is the case legal basis in order to request participation of accused person in trial via videoconference </a:t>
            </a:r>
          </a:p>
          <a:p>
            <a:pPr marL="0" lvl="1" indent="0">
              <a:buNone/>
            </a:pPr>
            <a:r>
              <a:rPr lang="en-GB" sz="1600" b="1" noProof="0" dirty="0"/>
              <a:t>Hearing the requested person by videoconference according to Art. 18 (1) (a) DM EAW</a:t>
            </a:r>
          </a:p>
          <a:p>
            <a:pPr lvl="1"/>
            <a:r>
              <a:rPr lang="en-GB" sz="1400" i="1" noProof="0" dirty="0"/>
              <a:t>To the issuing judicial authorities MM.SS.: </a:t>
            </a:r>
            <a:r>
              <a:rPr lang="en-GB" sz="1400" b="1" noProof="0" dirty="0"/>
              <a:t>use and practice of Article 18(1)(a) of the EAW </a:t>
            </a:r>
            <a:r>
              <a:rPr lang="en-GB" sz="1400" noProof="0" dirty="0"/>
              <a:t>Framework Decision, once the requested person is arrested in the executing Member State” (p. 19)</a:t>
            </a:r>
          </a:p>
          <a:p>
            <a:r>
              <a:rPr lang="en-GB" sz="1600" noProof="0" dirty="0"/>
              <a:t>Videoconferencing as an alternative to temporary surrender in postponed surrender cases (Art. 24 DEIO only provides temporary surrender in such case</a:t>
            </a:r>
            <a:r>
              <a:rPr lang="en-GB" sz="1600" i="1" noProof="0" dirty="0"/>
              <a:t>)</a:t>
            </a:r>
          </a:p>
          <a:p>
            <a:pPr lvl="1"/>
            <a:r>
              <a:rPr lang="en-GB" sz="1400" i="1" noProof="0" dirty="0"/>
              <a:t>To the EU legislator: </a:t>
            </a:r>
            <a:r>
              <a:rPr lang="en-GB" sz="1400" b="1" noProof="0" dirty="0"/>
              <a:t>amend Art. 24 DEIO</a:t>
            </a:r>
            <a:r>
              <a:rPr lang="en-GB" sz="1400" noProof="0" dirty="0"/>
              <a:t> in order to provide for interrogation via videoconferencing in this case</a:t>
            </a:r>
          </a:p>
          <a:p>
            <a:r>
              <a:rPr lang="en-GB" sz="1600" b="1" noProof="0" dirty="0"/>
              <a:t>Improvement of videoconferencing security</a:t>
            </a:r>
          </a:p>
          <a:p>
            <a:pPr lvl="1"/>
            <a:r>
              <a:rPr lang="en-GB" sz="1400" i="1" dirty="0"/>
              <a:t>To national legislators in MM.SS.: </a:t>
            </a:r>
            <a:r>
              <a:rPr lang="en-GB" sz="1400" dirty="0"/>
              <a:t>“</a:t>
            </a:r>
            <a:r>
              <a:rPr lang="es-ES" sz="1400" dirty="0" err="1"/>
              <a:t>The</a:t>
            </a:r>
            <a:r>
              <a:rPr lang="es-ES" sz="1400" dirty="0"/>
              <a:t> </a:t>
            </a:r>
            <a:r>
              <a:rPr lang="es-ES" sz="1400" b="1" dirty="0" err="1"/>
              <a:t>States</a:t>
            </a:r>
            <a:r>
              <a:rPr lang="es-ES" sz="1400" b="1" dirty="0"/>
              <a:t> </a:t>
            </a:r>
            <a:r>
              <a:rPr lang="es-ES" sz="1400" b="1" dirty="0" err="1"/>
              <a:t>must</a:t>
            </a:r>
            <a:r>
              <a:rPr lang="es-ES" sz="1400" b="1" dirty="0"/>
              <a:t> </a:t>
            </a:r>
            <a:r>
              <a:rPr lang="es-ES" sz="1400" b="1" dirty="0" err="1"/>
              <a:t>guarantee</a:t>
            </a:r>
            <a:r>
              <a:rPr lang="es-ES" sz="1400" b="1" dirty="0"/>
              <a:t> </a:t>
            </a:r>
            <a:r>
              <a:rPr lang="es-ES" sz="1400" b="1" dirty="0" err="1"/>
              <a:t>the</a:t>
            </a:r>
            <a:r>
              <a:rPr lang="es-ES" sz="1400" b="1" dirty="0"/>
              <a:t> </a:t>
            </a:r>
            <a:r>
              <a:rPr lang="es-ES" sz="1400" b="1" dirty="0" err="1"/>
              <a:t>security</a:t>
            </a:r>
            <a:r>
              <a:rPr lang="es-ES" sz="1400" b="1" dirty="0"/>
              <a:t> </a:t>
            </a:r>
            <a:r>
              <a:rPr lang="es-ES" sz="1400" b="1" dirty="0" err="1"/>
              <a:t>of</a:t>
            </a:r>
            <a:r>
              <a:rPr lang="es-ES" sz="1400" b="1" dirty="0"/>
              <a:t> </a:t>
            </a:r>
            <a:r>
              <a:rPr lang="es-ES" sz="1400" b="1" dirty="0" err="1"/>
              <a:t>these</a:t>
            </a:r>
            <a:r>
              <a:rPr lang="es-ES" sz="1400" b="1" dirty="0"/>
              <a:t> </a:t>
            </a:r>
            <a:r>
              <a:rPr lang="es-ES" sz="1400" b="1" dirty="0" err="1"/>
              <a:t>systems</a:t>
            </a:r>
            <a:r>
              <a:rPr lang="es-ES" sz="1400" b="1" dirty="0"/>
              <a:t> </a:t>
            </a:r>
            <a:r>
              <a:rPr lang="es-ES" sz="1400" dirty="0" err="1"/>
              <a:t>by</a:t>
            </a:r>
            <a:r>
              <a:rPr lang="es-ES" sz="1400" dirty="0"/>
              <a:t> </a:t>
            </a:r>
            <a:r>
              <a:rPr lang="es-ES" sz="1400" dirty="0" err="1"/>
              <a:t>offering</a:t>
            </a:r>
            <a:r>
              <a:rPr lang="en-GB" sz="1400" dirty="0"/>
              <a:t> robust, encrypted infrastructures and dedicated communication lines, protecting judicial communications from external interferences and ensuring confidentiality” (p. 20)</a:t>
            </a:r>
          </a:p>
          <a:p>
            <a:pPr lvl="1"/>
            <a:r>
              <a:rPr lang="es-ES" sz="1400" i="1" dirty="0" err="1"/>
              <a:t>To</a:t>
            </a:r>
            <a:r>
              <a:rPr lang="es-ES" sz="1400" i="1" dirty="0"/>
              <a:t> legal </a:t>
            </a:r>
            <a:r>
              <a:rPr lang="es-ES" sz="1400" i="1" dirty="0" err="1"/>
              <a:t>professionals</a:t>
            </a:r>
            <a:r>
              <a:rPr lang="es-ES" sz="1400" i="1" dirty="0"/>
              <a:t> </a:t>
            </a:r>
            <a:r>
              <a:rPr lang="es-ES" sz="1400" i="1" dirty="0" err="1"/>
              <a:t>involved</a:t>
            </a:r>
            <a:r>
              <a:rPr lang="es-ES" sz="1400" i="1" dirty="0"/>
              <a:t> in judicial </a:t>
            </a:r>
            <a:r>
              <a:rPr lang="es-ES" sz="1400" i="1" dirty="0" err="1"/>
              <a:t>cooperation</a:t>
            </a:r>
            <a:r>
              <a:rPr lang="es-ES" sz="1400" i="1" dirty="0"/>
              <a:t> </a:t>
            </a:r>
            <a:r>
              <a:rPr lang="es-ES" sz="1400" i="1" dirty="0" err="1"/>
              <a:t>matters</a:t>
            </a:r>
            <a:r>
              <a:rPr lang="es-ES" sz="1400" i="1" dirty="0"/>
              <a:t>: </a:t>
            </a:r>
            <a:r>
              <a:rPr lang="es-ES" sz="1400" dirty="0"/>
              <a:t>“</a:t>
            </a:r>
            <a:r>
              <a:rPr lang="es-ES" sz="1400" dirty="0" err="1"/>
              <a:t>To</a:t>
            </a:r>
            <a:r>
              <a:rPr lang="es-ES" sz="1400" dirty="0"/>
              <a:t> </a:t>
            </a:r>
            <a:r>
              <a:rPr lang="es-ES" sz="1400" dirty="0" err="1"/>
              <a:t>improve</a:t>
            </a:r>
            <a:r>
              <a:rPr lang="es-ES" sz="1400" dirty="0"/>
              <a:t> </a:t>
            </a:r>
            <a:r>
              <a:rPr lang="es-ES" sz="1400" dirty="0" err="1"/>
              <a:t>the</a:t>
            </a:r>
            <a:r>
              <a:rPr lang="es-ES" sz="1400" dirty="0"/>
              <a:t> </a:t>
            </a:r>
            <a:r>
              <a:rPr lang="es-ES" sz="1400" dirty="0" err="1"/>
              <a:t>security</a:t>
            </a:r>
            <a:r>
              <a:rPr lang="es-ES" sz="1400" dirty="0"/>
              <a:t> </a:t>
            </a:r>
            <a:r>
              <a:rPr lang="es-ES" sz="1400" dirty="0" err="1"/>
              <a:t>of</a:t>
            </a:r>
            <a:r>
              <a:rPr lang="es-ES" sz="1400" dirty="0"/>
              <a:t> </a:t>
            </a:r>
            <a:r>
              <a:rPr lang="es-ES" sz="1400" dirty="0" err="1"/>
              <a:t>videoconferencing</a:t>
            </a:r>
            <a:r>
              <a:rPr lang="es-ES" sz="1400" dirty="0"/>
              <a:t>, </a:t>
            </a:r>
            <a:r>
              <a:rPr lang="es-ES" sz="1400" b="1" dirty="0" err="1"/>
              <a:t>ensure</a:t>
            </a:r>
            <a:r>
              <a:rPr lang="es-ES" sz="1400" b="1" dirty="0"/>
              <a:t> </a:t>
            </a:r>
            <a:r>
              <a:rPr lang="es-ES" sz="1400" b="1" dirty="0" err="1"/>
              <a:t>the</a:t>
            </a:r>
            <a:r>
              <a:rPr lang="es-ES" sz="1400" b="1" dirty="0"/>
              <a:t> </a:t>
            </a:r>
            <a:r>
              <a:rPr lang="es-ES" sz="1400" b="1" dirty="0" err="1"/>
              <a:t>presence</a:t>
            </a:r>
            <a:r>
              <a:rPr lang="es-ES" sz="1400" b="1" dirty="0"/>
              <a:t> </a:t>
            </a:r>
            <a:r>
              <a:rPr lang="es-ES" sz="1400" b="1" dirty="0" err="1"/>
              <a:t>of</a:t>
            </a:r>
            <a:r>
              <a:rPr lang="es-ES" sz="1400" b="1" dirty="0"/>
              <a:t> a </a:t>
            </a:r>
            <a:r>
              <a:rPr lang="es-ES" sz="1400" b="1" dirty="0" err="1"/>
              <a:t>court</a:t>
            </a:r>
            <a:r>
              <a:rPr lang="es-ES" sz="1400" b="1" dirty="0"/>
              <a:t> </a:t>
            </a:r>
            <a:r>
              <a:rPr lang="es-ES" sz="1400" b="1" dirty="0" err="1"/>
              <a:t>authority</a:t>
            </a:r>
            <a:r>
              <a:rPr lang="es-ES" sz="1400" b="1" dirty="0"/>
              <a:t> </a:t>
            </a:r>
            <a:r>
              <a:rPr lang="es-ES" sz="1400" b="1" dirty="0" err="1"/>
              <a:t>or</a:t>
            </a:r>
            <a:r>
              <a:rPr lang="es-ES" sz="1400" b="1" dirty="0"/>
              <a:t> a legal </a:t>
            </a:r>
            <a:r>
              <a:rPr lang="es-ES" sz="1400" b="1" dirty="0" err="1"/>
              <a:t>professional</a:t>
            </a:r>
            <a:r>
              <a:rPr lang="es-ES" sz="1400" dirty="0"/>
              <a:t> at </a:t>
            </a:r>
            <a:r>
              <a:rPr lang="es-ES" sz="1400" dirty="0" err="1"/>
              <a:t>the</a:t>
            </a:r>
            <a:r>
              <a:rPr lang="es-ES" sz="1400" dirty="0"/>
              <a:t> </a:t>
            </a:r>
            <a:r>
              <a:rPr lang="es-ES" sz="1400" dirty="0" err="1"/>
              <a:t>location</a:t>
            </a:r>
            <a:r>
              <a:rPr lang="es-ES" sz="1400" dirty="0"/>
              <a:t> </a:t>
            </a:r>
            <a:r>
              <a:rPr lang="es-ES" sz="1400" dirty="0" err="1"/>
              <a:t>where</a:t>
            </a:r>
            <a:r>
              <a:rPr lang="es-ES" sz="1400" dirty="0"/>
              <a:t> </a:t>
            </a:r>
            <a:r>
              <a:rPr lang="es-ES" sz="1400" dirty="0" err="1"/>
              <a:t>the</a:t>
            </a:r>
            <a:r>
              <a:rPr lang="es-ES" sz="1400" dirty="0"/>
              <a:t> </a:t>
            </a:r>
            <a:r>
              <a:rPr lang="es-ES" sz="1400" dirty="0" err="1"/>
              <a:t>person</a:t>
            </a:r>
            <a:r>
              <a:rPr lang="es-ES" sz="1400" dirty="0"/>
              <a:t> </a:t>
            </a:r>
            <a:r>
              <a:rPr lang="es-ES" sz="1400" dirty="0" err="1"/>
              <a:t>being</a:t>
            </a:r>
            <a:r>
              <a:rPr lang="es-ES" sz="1400" dirty="0"/>
              <a:t> </a:t>
            </a:r>
            <a:r>
              <a:rPr lang="es-ES" sz="1400" dirty="0" err="1"/>
              <a:t>interrogated</a:t>
            </a:r>
            <a:r>
              <a:rPr lang="es-ES" sz="1400" dirty="0"/>
              <a:t> </a:t>
            </a:r>
            <a:r>
              <a:rPr lang="es-ES" sz="1400" dirty="0" err="1"/>
              <a:t>is</a:t>
            </a:r>
            <a:r>
              <a:rPr lang="es-ES" sz="1400" dirty="0"/>
              <a:t> </a:t>
            </a:r>
            <a:r>
              <a:rPr lang="es-ES" sz="1400" dirty="0" err="1"/>
              <a:t>located</a:t>
            </a:r>
            <a:r>
              <a:rPr lang="es-ES" sz="1400" dirty="0"/>
              <a:t>” (p. 20)</a:t>
            </a:r>
          </a:p>
          <a:p>
            <a:r>
              <a:rPr lang="es-ES" sz="1600" b="1" dirty="0" err="1"/>
              <a:t>Caution</a:t>
            </a:r>
            <a:r>
              <a:rPr lang="es-ES" sz="1600" b="1" dirty="0"/>
              <a:t> </a:t>
            </a:r>
            <a:r>
              <a:rPr lang="es-ES" sz="1600" b="1" dirty="0" err="1"/>
              <a:t>on</a:t>
            </a:r>
            <a:r>
              <a:rPr lang="es-ES" sz="1600" b="1" dirty="0"/>
              <a:t> </a:t>
            </a:r>
            <a:r>
              <a:rPr lang="es-ES" sz="1600" b="1" dirty="0" err="1"/>
              <a:t>the</a:t>
            </a:r>
            <a:r>
              <a:rPr lang="es-ES" sz="1600" b="1" dirty="0"/>
              <a:t> use </a:t>
            </a:r>
            <a:r>
              <a:rPr lang="es-ES" sz="1600" b="1" dirty="0" err="1"/>
              <a:t>of</a:t>
            </a:r>
            <a:r>
              <a:rPr lang="es-ES" sz="1600" b="1" dirty="0"/>
              <a:t> </a:t>
            </a:r>
            <a:r>
              <a:rPr lang="es-ES" sz="1600" b="1" dirty="0" err="1"/>
              <a:t>videoconferencing</a:t>
            </a:r>
            <a:r>
              <a:rPr lang="es-ES" sz="1600" b="1" dirty="0"/>
              <a:t> in judicial </a:t>
            </a:r>
            <a:r>
              <a:rPr lang="es-ES" sz="1600" b="1" dirty="0" err="1"/>
              <a:t>cooperation</a:t>
            </a:r>
            <a:endParaRPr lang="es-ES" sz="1600" b="1" dirty="0"/>
          </a:p>
          <a:p>
            <a:r>
              <a:rPr lang="es-ES" sz="1400" i="1" dirty="0" err="1"/>
              <a:t>To</a:t>
            </a:r>
            <a:r>
              <a:rPr lang="es-ES" sz="1400" i="1" dirty="0"/>
              <a:t> </a:t>
            </a:r>
            <a:r>
              <a:rPr lang="es-ES" sz="1400" i="1" dirty="0" err="1"/>
              <a:t>the</a:t>
            </a:r>
            <a:r>
              <a:rPr lang="es-ES" sz="1400" i="1" dirty="0"/>
              <a:t> </a:t>
            </a:r>
            <a:r>
              <a:rPr lang="es-ES" sz="1400" i="1" dirty="0" err="1"/>
              <a:t>issuing</a:t>
            </a:r>
            <a:r>
              <a:rPr lang="es-ES" sz="1400" i="1" dirty="0"/>
              <a:t> </a:t>
            </a:r>
            <a:r>
              <a:rPr lang="es-ES" sz="1400" i="1" dirty="0" err="1"/>
              <a:t>authorities</a:t>
            </a:r>
            <a:r>
              <a:rPr lang="es-ES" sz="1400" i="1" dirty="0"/>
              <a:t> </a:t>
            </a:r>
            <a:r>
              <a:rPr lang="es-ES" sz="1400" i="1" dirty="0" err="1"/>
              <a:t>of</a:t>
            </a:r>
            <a:r>
              <a:rPr lang="es-ES" sz="1400" i="1" dirty="0"/>
              <a:t> </a:t>
            </a:r>
            <a:r>
              <a:rPr lang="es-ES" sz="1400" i="1" dirty="0" err="1"/>
              <a:t>all</a:t>
            </a:r>
            <a:r>
              <a:rPr lang="es-ES" sz="1400" i="1" dirty="0"/>
              <a:t> MM.SS: </a:t>
            </a:r>
            <a:r>
              <a:rPr lang="es-ES" sz="1400" dirty="0"/>
              <a:t>“</a:t>
            </a:r>
            <a:r>
              <a:rPr lang="es-ES" sz="1400" dirty="0" err="1"/>
              <a:t>Digitalisation</a:t>
            </a:r>
            <a:r>
              <a:rPr lang="es-ES" sz="1400" dirty="0"/>
              <a:t> in judicial </a:t>
            </a:r>
            <a:r>
              <a:rPr lang="es-ES" sz="1400" dirty="0" err="1"/>
              <a:t>cooperation</a:t>
            </a:r>
            <a:r>
              <a:rPr lang="es-ES" sz="1400" dirty="0"/>
              <a:t> </a:t>
            </a:r>
            <a:r>
              <a:rPr lang="es-ES" sz="1400" dirty="0" err="1"/>
              <a:t>should</a:t>
            </a:r>
            <a:r>
              <a:rPr lang="es-ES" sz="1400" dirty="0"/>
              <a:t> be </a:t>
            </a:r>
            <a:r>
              <a:rPr lang="es-ES" sz="1400" dirty="0" err="1"/>
              <a:t>applied</a:t>
            </a:r>
            <a:r>
              <a:rPr lang="es-ES" sz="1400" dirty="0"/>
              <a:t> </a:t>
            </a:r>
            <a:r>
              <a:rPr lang="es-ES" sz="1400" dirty="0" err="1"/>
              <a:t>cautiously</a:t>
            </a:r>
            <a:r>
              <a:rPr lang="es-ES" sz="1400" dirty="0"/>
              <a:t>, </a:t>
            </a:r>
            <a:r>
              <a:rPr lang="es-ES" sz="1400" dirty="0" err="1"/>
              <a:t>ensuring</a:t>
            </a:r>
            <a:r>
              <a:rPr lang="es-ES" sz="1400" dirty="0"/>
              <a:t> </a:t>
            </a:r>
            <a:r>
              <a:rPr lang="es-ES" sz="1400" dirty="0" err="1"/>
              <a:t>it</a:t>
            </a:r>
            <a:r>
              <a:rPr lang="es-ES" sz="1400" dirty="0"/>
              <a:t> </a:t>
            </a:r>
            <a:r>
              <a:rPr lang="es-ES" sz="1400" b="1" dirty="0" err="1"/>
              <a:t>respects</a:t>
            </a:r>
            <a:r>
              <a:rPr lang="es-ES" sz="1400" b="1" dirty="0"/>
              <a:t> procedural </a:t>
            </a:r>
            <a:r>
              <a:rPr lang="es-ES" sz="1400" b="1" dirty="0" err="1"/>
              <a:t>guarantees</a:t>
            </a:r>
            <a:r>
              <a:rPr lang="es-ES" sz="1400" dirty="0"/>
              <a:t>, and </a:t>
            </a:r>
            <a:r>
              <a:rPr lang="es-ES" sz="1400" dirty="0" err="1"/>
              <a:t>the</a:t>
            </a:r>
            <a:r>
              <a:rPr lang="es-ES" sz="1400" dirty="0"/>
              <a:t> </a:t>
            </a:r>
            <a:r>
              <a:rPr lang="es-ES" sz="1400" dirty="0" err="1"/>
              <a:t>rights</a:t>
            </a:r>
            <a:r>
              <a:rPr lang="es-ES" sz="1400" dirty="0"/>
              <a:t> </a:t>
            </a:r>
            <a:r>
              <a:rPr lang="es-ES" sz="1400" dirty="0" err="1"/>
              <a:t>of</a:t>
            </a:r>
            <a:r>
              <a:rPr lang="es-ES" sz="1400" dirty="0"/>
              <a:t> </a:t>
            </a:r>
            <a:r>
              <a:rPr lang="es-ES" sz="1400" dirty="0" err="1"/>
              <a:t>individuals</a:t>
            </a:r>
            <a:r>
              <a:rPr lang="es-ES" sz="1400" dirty="0"/>
              <a:t> </a:t>
            </a:r>
            <a:r>
              <a:rPr lang="es-ES" sz="1400" dirty="0" err="1"/>
              <a:t>involved</a:t>
            </a:r>
            <a:r>
              <a:rPr lang="es-ES" sz="1400" dirty="0"/>
              <a:t>” (p. 24)</a:t>
            </a:r>
          </a:p>
          <a:p>
            <a:pPr lvl="1"/>
            <a:endParaRPr lang="es-ES" sz="1400" dirty="0"/>
          </a:p>
          <a:p>
            <a:endParaRPr lang="es-ES" dirty="0"/>
          </a:p>
          <a:p>
            <a:pPr lvl="1"/>
            <a:endParaRPr lang="en-GB" sz="1300" dirty="0"/>
          </a:p>
          <a:p>
            <a:pPr lvl="1"/>
            <a:endParaRPr lang="en-GB" sz="1300" noProof="0" dirty="0"/>
          </a:p>
          <a:p>
            <a:endParaRPr lang="es-ES" dirty="0"/>
          </a:p>
          <a:p>
            <a:endParaRPr lang="es-ES" dirty="0"/>
          </a:p>
          <a:p>
            <a:endParaRPr lang="en-GB" dirty="0"/>
          </a:p>
        </p:txBody>
      </p:sp>
      <p:sp>
        <p:nvSpPr>
          <p:cNvPr id="7" name="Marcador de fecha 6">
            <a:extLst>
              <a:ext uri="{FF2B5EF4-FFF2-40B4-BE49-F238E27FC236}">
                <a16:creationId xmlns:a16="http://schemas.microsoft.com/office/drawing/2014/main" id="{8205E71A-9C94-BC0D-3C5B-FC966552849F}"/>
              </a:ext>
            </a:extLst>
          </p:cNvPr>
          <p:cNvSpPr>
            <a:spLocks noGrp="1"/>
          </p:cNvSpPr>
          <p:nvPr>
            <p:ph type="dt" sz="half" idx="10"/>
          </p:nvPr>
        </p:nvSpPr>
        <p:spPr/>
        <p:txBody>
          <a:bodyPr/>
          <a:lstStyle/>
          <a:p>
            <a:pPr>
              <a:defRPr/>
            </a:pPr>
            <a:r>
              <a:rPr lang="es-ES" noProof="0"/>
              <a:t>June 2025</a:t>
            </a:r>
            <a:endParaRPr lang="en-US" noProof="0" dirty="0"/>
          </a:p>
        </p:txBody>
      </p:sp>
      <p:sp>
        <p:nvSpPr>
          <p:cNvPr id="8" name="Marcador de pie de página 7">
            <a:extLst>
              <a:ext uri="{FF2B5EF4-FFF2-40B4-BE49-F238E27FC236}">
                <a16:creationId xmlns:a16="http://schemas.microsoft.com/office/drawing/2014/main" id="{BFE221A5-2010-026D-7CFB-6F190EC60059}"/>
              </a:ext>
            </a:extLst>
          </p:cNvPr>
          <p:cNvSpPr>
            <a:spLocks noGrp="1"/>
          </p:cNvSpPr>
          <p:nvPr>
            <p:ph type="ftr" sz="quarter" idx="11"/>
          </p:nvPr>
        </p:nvSpPr>
        <p:spPr/>
        <p:txBody>
          <a:bodyPr/>
          <a:lstStyle/>
          <a:p>
            <a:pPr>
              <a:defRPr/>
            </a:pPr>
            <a:r>
              <a:rPr lang="en-US" noProof="0" dirty="0"/>
              <a:t>European Symposium MR 2.0</a:t>
            </a:r>
          </a:p>
        </p:txBody>
      </p:sp>
      <p:sp>
        <p:nvSpPr>
          <p:cNvPr id="9" name="Marcador de número de diapositiva 8">
            <a:extLst>
              <a:ext uri="{FF2B5EF4-FFF2-40B4-BE49-F238E27FC236}">
                <a16:creationId xmlns:a16="http://schemas.microsoft.com/office/drawing/2014/main" id="{B0F7F6D1-3025-3AC5-1370-4982BA9B8E04}"/>
              </a:ext>
            </a:extLst>
          </p:cNvPr>
          <p:cNvSpPr>
            <a:spLocks noGrp="1"/>
          </p:cNvSpPr>
          <p:nvPr>
            <p:ph type="sldNum" sz="quarter" idx="12"/>
          </p:nvPr>
        </p:nvSpPr>
        <p:spPr/>
        <p:txBody>
          <a:bodyPr/>
          <a:lstStyle/>
          <a:p>
            <a:pPr>
              <a:defRPr/>
            </a:pPr>
            <a:fld id="{B61A0B24-A468-4FEC-9717-AEE746DDAC05}" type="slidenum">
              <a:rPr lang="en-US" noProof="0" smtClean="0"/>
              <a:pPr>
                <a:defRPr/>
              </a:pPr>
              <a:t>16</a:t>
            </a:fld>
            <a:endParaRPr lang="en-US" noProof="0" dirty="0"/>
          </a:p>
        </p:txBody>
      </p:sp>
    </p:spTree>
    <p:extLst>
      <p:ext uri="{BB962C8B-B14F-4D97-AF65-F5344CB8AC3E}">
        <p14:creationId xmlns:p14="http://schemas.microsoft.com/office/powerpoint/2010/main" val="104641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D9F33-E3DB-54F9-E62E-FB928D3ADE5D}"/>
              </a:ext>
            </a:extLst>
          </p:cNvPr>
          <p:cNvSpPr>
            <a:spLocks noGrp="1"/>
          </p:cNvSpPr>
          <p:nvPr>
            <p:ph type="title"/>
          </p:nvPr>
        </p:nvSpPr>
        <p:spPr>
          <a:xfrm>
            <a:off x="350521" y="-220027"/>
            <a:ext cx="7924799" cy="1183957"/>
          </a:xfrm>
        </p:spPr>
        <p:txBody>
          <a:bodyPr/>
          <a:lstStyle/>
          <a:p>
            <a:r>
              <a:rPr lang="en-GB" dirty="0"/>
              <a:t>ADVANTAGES AND DRAWBACKS</a:t>
            </a:r>
          </a:p>
        </p:txBody>
      </p:sp>
      <p:sp>
        <p:nvSpPr>
          <p:cNvPr id="3" name="Marcador de texto 2">
            <a:extLst>
              <a:ext uri="{FF2B5EF4-FFF2-40B4-BE49-F238E27FC236}">
                <a16:creationId xmlns:a16="http://schemas.microsoft.com/office/drawing/2014/main" id="{584DA53F-BED4-15BC-C504-60C60F9D565D}"/>
              </a:ext>
            </a:extLst>
          </p:cNvPr>
          <p:cNvSpPr>
            <a:spLocks noGrp="1"/>
          </p:cNvSpPr>
          <p:nvPr>
            <p:ph type="body" idx="1"/>
          </p:nvPr>
        </p:nvSpPr>
        <p:spPr>
          <a:xfrm>
            <a:off x="166212" y="451930"/>
            <a:ext cx="3963161" cy="917448"/>
          </a:xfrm>
        </p:spPr>
        <p:txBody>
          <a:bodyPr/>
          <a:lstStyle/>
          <a:p>
            <a:r>
              <a:rPr lang="en-GB" dirty="0"/>
              <a:t>ADVANTAGES</a:t>
            </a:r>
          </a:p>
        </p:txBody>
      </p:sp>
      <p:sp>
        <p:nvSpPr>
          <p:cNvPr id="4" name="Marcador de contenido 3">
            <a:extLst>
              <a:ext uri="{FF2B5EF4-FFF2-40B4-BE49-F238E27FC236}">
                <a16:creationId xmlns:a16="http://schemas.microsoft.com/office/drawing/2014/main" id="{C17DF234-BB5B-CC90-1BDA-24E262118B05}"/>
              </a:ext>
            </a:extLst>
          </p:cNvPr>
          <p:cNvSpPr>
            <a:spLocks noGrp="1"/>
          </p:cNvSpPr>
          <p:nvPr>
            <p:ph sz="half" idx="2"/>
          </p:nvPr>
        </p:nvSpPr>
        <p:spPr>
          <a:xfrm>
            <a:off x="152400" y="1149413"/>
            <a:ext cx="4419600" cy="4938077"/>
          </a:xfrm>
        </p:spPr>
        <p:txBody>
          <a:bodyPr/>
          <a:lstStyle/>
          <a:p>
            <a:r>
              <a:rPr lang="en-GB" sz="2000" dirty="0"/>
              <a:t>Videoconferencing makes possible the “effective, coherent, integrative and proportionate application of judicial cooperation instruments in criminal matters” (Mutual Recognition 2.0 title)</a:t>
            </a:r>
          </a:p>
          <a:p>
            <a:r>
              <a:rPr lang="en-GB" sz="2000" dirty="0"/>
              <a:t>Videoconferencing reduces time and costs of criminal proceedings</a:t>
            </a:r>
          </a:p>
          <a:p>
            <a:r>
              <a:rPr lang="en-GB" sz="2000" dirty="0"/>
              <a:t>Videoconferencing facilitates international, EU and even national judicial cooperation</a:t>
            </a:r>
          </a:p>
          <a:p>
            <a:r>
              <a:rPr lang="en-GB" sz="2000" dirty="0"/>
              <a:t>Videoconferencing avoids trials </a:t>
            </a:r>
            <a:r>
              <a:rPr lang="en-GB" sz="2000" i="1" dirty="0"/>
              <a:t>in absentia; </a:t>
            </a:r>
            <a:r>
              <a:rPr lang="en-GB" sz="2000" dirty="0"/>
              <a:t>it is obviously better that no presence in trial</a:t>
            </a:r>
          </a:p>
          <a:p>
            <a:r>
              <a:rPr lang="en-GB" sz="2000" dirty="0"/>
              <a:t>Videoconferencing as alternative to the application of mutual recognition instruments that are more restrictive of individual freedoms e.g. EAW</a:t>
            </a:r>
          </a:p>
        </p:txBody>
      </p:sp>
      <p:sp>
        <p:nvSpPr>
          <p:cNvPr id="5" name="Marcador de texto 4">
            <a:extLst>
              <a:ext uri="{FF2B5EF4-FFF2-40B4-BE49-F238E27FC236}">
                <a16:creationId xmlns:a16="http://schemas.microsoft.com/office/drawing/2014/main" id="{B3D3D3DA-2FC1-E922-D4B4-39DD2F24D419}"/>
              </a:ext>
            </a:extLst>
          </p:cNvPr>
          <p:cNvSpPr>
            <a:spLocks noGrp="1"/>
          </p:cNvSpPr>
          <p:nvPr>
            <p:ph type="body" sz="quarter" idx="3"/>
          </p:nvPr>
        </p:nvSpPr>
        <p:spPr>
          <a:xfrm>
            <a:off x="4767739" y="451930"/>
            <a:ext cx="3691890" cy="917448"/>
          </a:xfrm>
        </p:spPr>
        <p:txBody>
          <a:bodyPr/>
          <a:lstStyle/>
          <a:p>
            <a:r>
              <a:rPr lang="en-GB" dirty="0"/>
              <a:t>DRAWBACKS</a:t>
            </a:r>
          </a:p>
        </p:txBody>
      </p:sp>
      <p:sp>
        <p:nvSpPr>
          <p:cNvPr id="6" name="Marcador de contenido 5">
            <a:extLst>
              <a:ext uri="{FF2B5EF4-FFF2-40B4-BE49-F238E27FC236}">
                <a16:creationId xmlns:a16="http://schemas.microsoft.com/office/drawing/2014/main" id="{36A26213-D1DB-E117-60F8-907DE2E28604}"/>
              </a:ext>
            </a:extLst>
          </p:cNvPr>
          <p:cNvSpPr>
            <a:spLocks noGrp="1"/>
          </p:cNvSpPr>
          <p:nvPr>
            <p:ph sz="quarter" idx="4"/>
          </p:nvPr>
        </p:nvSpPr>
        <p:spPr>
          <a:xfrm>
            <a:off x="4585812" y="1129604"/>
            <a:ext cx="4572476" cy="4830825"/>
          </a:xfrm>
        </p:spPr>
        <p:txBody>
          <a:bodyPr/>
          <a:lstStyle/>
          <a:p>
            <a:r>
              <a:rPr lang="en-GB" sz="2000" dirty="0"/>
              <a:t>Concerns on technical infrastructure in MM.SS. to make possible videoconferencing with success</a:t>
            </a:r>
          </a:p>
          <a:p>
            <a:r>
              <a:rPr lang="en-GB" sz="2000" dirty="0"/>
              <a:t>Concerns on security issues e.g. authenticity by institutional channels, confidentiality…</a:t>
            </a:r>
          </a:p>
          <a:p>
            <a:r>
              <a:rPr lang="en-GB" sz="2000" dirty="0"/>
              <a:t>Concerns on the observance of procedural rights e.g. presence of lawyer, interpreter, judicial authorities (judge, prosecutor and clerk of the court)</a:t>
            </a:r>
          </a:p>
          <a:p>
            <a:r>
              <a:rPr lang="en-GB" sz="2000" dirty="0"/>
              <a:t>Concerns on the possibility of intimidation or coercion on declaration by the person (suspect/accused, witness, expert…)</a:t>
            </a:r>
          </a:p>
          <a:p>
            <a:r>
              <a:rPr lang="en-GB" sz="2000" dirty="0"/>
              <a:t>Concerns on the reliability, even more convincing from physical presence (gestural language, etc.).</a:t>
            </a:r>
          </a:p>
        </p:txBody>
      </p:sp>
      <p:sp>
        <p:nvSpPr>
          <p:cNvPr id="7" name="Marcador de fecha 6">
            <a:extLst>
              <a:ext uri="{FF2B5EF4-FFF2-40B4-BE49-F238E27FC236}">
                <a16:creationId xmlns:a16="http://schemas.microsoft.com/office/drawing/2014/main" id="{69510DE2-F9DB-656F-8041-6E4155B25824}"/>
              </a:ext>
            </a:extLst>
          </p:cNvPr>
          <p:cNvSpPr>
            <a:spLocks noGrp="1"/>
          </p:cNvSpPr>
          <p:nvPr>
            <p:ph type="dt" sz="half" idx="10"/>
          </p:nvPr>
        </p:nvSpPr>
        <p:spPr/>
        <p:txBody>
          <a:bodyPr/>
          <a:lstStyle/>
          <a:p>
            <a:pPr>
              <a:defRPr/>
            </a:pPr>
            <a:r>
              <a:rPr lang="es-ES" noProof="0"/>
              <a:t>June 2025</a:t>
            </a:r>
            <a:endParaRPr lang="en-US" noProof="0" dirty="0"/>
          </a:p>
        </p:txBody>
      </p:sp>
      <p:sp>
        <p:nvSpPr>
          <p:cNvPr id="8" name="Marcador de pie de página 7">
            <a:extLst>
              <a:ext uri="{FF2B5EF4-FFF2-40B4-BE49-F238E27FC236}">
                <a16:creationId xmlns:a16="http://schemas.microsoft.com/office/drawing/2014/main" id="{A5206728-9A4D-696F-2DEB-903A641525C1}"/>
              </a:ext>
            </a:extLst>
          </p:cNvPr>
          <p:cNvSpPr>
            <a:spLocks noGrp="1"/>
          </p:cNvSpPr>
          <p:nvPr>
            <p:ph type="ftr" sz="quarter" idx="11"/>
          </p:nvPr>
        </p:nvSpPr>
        <p:spPr/>
        <p:txBody>
          <a:bodyPr/>
          <a:lstStyle/>
          <a:p>
            <a:pPr>
              <a:defRPr/>
            </a:pPr>
            <a:r>
              <a:rPr lang="en-US" noProof="0"/>
              <a:t>European Symposium MR 2.0</a:t>
            </a:r>
            <a:endParaRPr lang="en-US" noProof="0" dirty="0"/>
          </a:p>
        </p:txBody>
      </p:sp>
      <p:sp>
        <p:nvSpPr>
          <p:cNvPr id="9" name="Marcador de número de diapositiva 8">
            <a:extLst>
              <a:ext uri="{FF2B5EF4-FFF2-40B4-BE49-F238E27FC236}">
                <a16:creationId xmlns:a16="http://schemas.microsoft.com/office/drawing/2014/main" id="{D32A4AB5-E1D9-EA0A-858D-138C54BEC81C}"/>
              </a:ext>
            </a:extLst>
          </p:cNvPr>
          <p:cNvSpPr>
            <a:spLocks noGrp="1"/>
          </p:cNvSpPr>
          <p:nvPr>
            <p:ph type="sldNum" sz="quarter" idx="12"/>
          </p:nvPr>
        </p:nvSpPr>
        <p:spPr/>
        <p:txBody>
          <a:bodyPr/>
          <a:lstStyle/>
          <a:p>
            <a:pPr>
              <a:defRPr/>
            </a:pPr>
            <a:fld id="{B61A0B24-A468-4FEC-9717-AEE746DDAC05}" type="slidenum">
              <a:rPr lang="en-US" noProof="0" smtClean="0"/>
              <a:pPr>
                <a:defRPr/>
              </a:pPr>
              <a:t>17</a:t>
            </a:fld>
            <a:endParaRPr lang="en-US" noProof="0" dirty="0"/>
          </a:p>
        </p:txBody>
      </p:sp>
    </p:spTree>
    <p:extLst>
      <p:ext uri="{BB962C8B-B14F-4D97-AF65-F5344CB8AC3E}">
        <p14:creationId xmlns:p14="http://schemas.microsoft.com/office/powerpoint/2010/main" val="408247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59D9-0398-FBF1-5AAB-CD48EE571F7F}"/>
              </a:ext>
            </a:extLst>
          </p:cNvPr>
          <p:cNvSpPr>
            <a:spLocks noGrp="1"/>
          </p:cNvSpPr>
          <p:nvPr>
            <p:ph type="title"/>
          </p:nvPr>
        </p:nvSpPr>
        <p:spPr>
          <a:xfrm>
            <a:off x="293689" y="-382587"/>
            <a:ext cx="8078787" cy="1657350"/>
          </a:xfrm>
        </p:spPr>
        <p:txBody>
          <a:bodyPr anchor="ctr">
            <a:normAutofit/>
          </a:bodyPr>
          <a:lstStyle/>
          <a:p>
            <a:r>
              <a:rPr lang="en-GB" dirty="0"/>
              <a:t>CONCLUDING REMARKS</a:t>
            </a:r>
          </a:p>
        </p:txBody>
      </p:sp>
      <p:sp>
        <p:nvSpPr>
          <p:cNvPr id="4103" name="Content Placeholder 2">
            <a:extLst>
              <a:ext uri="{FF2B5EF4-FFF2-40B4-BE49-F238E27FC236}">
                <a16:creationId xmlns:a16="http://schemas.microsoft.com/office/drawing/2014/main" id="{F6D2D0CA-32E7-D9E5-8BCA-D8EEB31CD9C1}"/>
              </a:ext>
            </a:extLst>
          </p:cNvPr>
          <p:cNvSpPr>
            <a:spLocks noGrp="1"/>
          </p:cNvSpPr>
          <p:nvPr>
            <p:ph sz="half" idx="1"/>
          </p:nvPr>
        </p:nvSpPr>
        <p:spPr>
          <a:xfrm>
            <a:off x="210263" y="687229"/>
            <a:ext cx="5054700" cy="5790247"/>
          </a:xfrm>
        </p:spPr>
        <p:txBody>
          <a:bodyPr/>
          <a:lstStyle/>
          <a:p>
            <a:r>
              <a:rPr lang="en-US" dirty="0"/>
              <a:t>KLIP, A. ”Editorial: the right to be present online”, EJCCLCJ 32 (2024) 1-14</a:t>
            </a:r>
          </a:p>
          <a:p>
            <a:pPr lvl="1"/>
            <a:r>
              <a:rPr lang="en-US" dirty="0"/>
              <a:t>How can the defendant participate online?</a:t>
            </a:r>
          </a:p>
          <a:p>
            <a:pPr lvl="1"/>
            <a:r>
              <a:rPr lang="en-US" dirty="0"/>
              <a:t>Does online presence have to be equal to physical presence?</a:t>
            </a:r>
          </a:p>
          <a:p>
            <a:pPr lvl="1"/>
            <a:r>
              <a:rPr lang="en-US" dirty="0"/>
              <a:t>What conditions ought to be in place to </a:t>
            </a:r>
            <a:r>
              <a:rPr lang="en-US" dirty="0" err="1"/>
              <a:t>realise</a:t>
            </a:r>
            <a:r>
              <a:rPr lang="en-US" dirty="0"/>
              <a:t> this?</a:t>
            </a:r>
          </a:p>
          <a:p>
            <a:pPr lvl="1"/>
            <a:r>
              <a:rPr lang="en-US" dirty="0"/>
              <a:t>Can the defendant be obliged to be present online?</a:t>
            </a:r>
          </a:p>
          <a:p>
            <a:pPr lvl="1"/>
            <a:r>
              <a:rPr lang="en-US" dirty="0"/>
              <a:t>Do the authorities have to offer online presence?</a:t>
            </a:r>
          </a:p>
          <a:p>
            <a:pPr lvl="1"/>
            <a:r>
              <a:rPr lang="en-US" dirty="0"/>
              <a:t>Is there a right to be present online?</a:t>
            </a:r>
          </a:p>
          <a:p>
            <a:r>
              <a:rPr lang="en-US" dirty="0"/>
              <a:t>Conclusion: </a:t>
            </a:r>
          </a:p>
          <a:p>
            <a:pPr lvl="1"/>
            <a:r>
              <a:rPr lang="en-US" dirty="0"/>
              <a:t>“Nostalgia of the trial in the courtroom” (p.14)</a:t>
            </a:r>
          </a:p>
          <a:p>
            <a:pPr lvl="1"/>
            <a:r>
              <a:rPr lang="en-US" dirty="0"/>
              <a:t>Formality of the trial to my point of view cannot be substituted by videoconferencing but this is the “course of time” in century XXI</a:t>
            </a:r>
          </a:p>
        </p:txBody>
      </p:sp>
      <p:pic>
        <p:nvPicPr>
          <p:cNvPr id="4098" name="Picture 2" descr="The Right to be Present Online in: European Journal of Crime, Criminal Law  and Criminal Justice Volume 32 Issue 1 (2024)">
            <a:extLst>
              <a:ext uri="{FF2B5EF4-FFF2-40B4-BE49-F238E27FC236}">
                <a16:creationId xmlns:a16="http://schemas.microsoft.com/office/drawing/2014/main" id="{AA86DD35-CBD3-8559-3EF7-90C783861BC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264963" y="787293"/>
            <a:ext cx="3804423" cy="5790247"/>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 name="Marcador de fecha 6">
            <a:extLst>
              <a:ext uri="{FF2B5EF4-FFF2-40B4-BE49-F238E27FC236}">
                <a16:creationId xmlns:a16="http://schemas.microsoft.com/office/drawing/2014/main" id="{5CC8971F-352F-5F67-F481-82E8B209CF2E}"/>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a:t>June 2025</a:t>
            </a:r>
            <a:endParaRPr lang="en-US" sz="200" noProof="0"/>
          </a:p>
        </p:txBody>
      </p:sp>
      <p:sp>
        <p:nvSpPr>
          <p:cNvPr id="8" name="Marcador de pie de página 7">
            <a:extLst>
              <a:ext uri="{FF2B5EF4-FFF2-40B4-BE49-F238E27FC236}">
                <a16:creationId xmlns:a16="http://schemas.microsoft.com/office/drawing/2014/main" id="{202021E9-139F-E0AD-742B-2BFC440964BC}"/>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a:t>European Symposium MR 2.0</a:t>
            </a:r>
          </a:p>
        </p:txBody>
      </p:sp>
      <p:sp>
        <p:nvSpPr>
          <p:cNvPr id="9" name="Marcador de número de diapositiva 8">
            <a:extLst>
              <a:ext uri="{FF2B5EF4-FFF2-40B4-BE49-F238E27FC236}">
                <a16:creationId xmlns:a16="http://schemas.microsoft.com/office/drawing/2014/main" id="{4ED13828-F850-FC82-952B-A5A80C42AC8E}"/>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B61A0B24-A468-4FEC-9717-AEE746DDAC05}" type="slidenum">
              <a:rPr lang="en-US" noProof="0" smtClean="0"/>
              <a:pPr>
                <a:lnSpc>
                  <a:spcPct val="90000"/>
                </a:lnSpc>
                <a:spcAft>
                  <a:spcPts val="600"/>
                </a:spcAft>
                <a:defRPr/>
              </a:pPr>
              <a:t>18</a:t>
            </a:fld>
            <a:endParaRPr lang="en-US" noProof="0"/>
          </a:p>
        </p:txBody>
      </p:sp>
    </p:spTree>
    <p:extLst>
      <p:ext uri="{BB962C8B-B14F-4D97-AF65-F5344CB8AC3E}">
        <p14:creationId xmlns:p14="http://schemas.microsoft.com/office/powerpoint/2010/main" val="329064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1A160-B003-9A43-8214-5BD16F40C2A0}"/>
              </a:ext>
            </a:extLst>
          </p:cNvPr>
          <p:cNvSpPr>
            <a:spLocks noGrp="1"/>
          </p:cNvSpPr>
          <p:nvPr>
            <p:ph type="title"/>
          </p:nvPr>
        </p:nvSpPr>
        <p:spPr>
          <a:xfrm>
            <a:off x="3708400" y="767419"/>
            <a:ext cx="4641121" cy="2841138"/>
          </a:xfrm>
        </p:spPr>
        <p:txBody>
          <a:bodyPr/>
          <a:lstStyle/>
          <a:p>
            <a:r>
              <a:rPr lang="en-GB" noProof="0" dirty="0"/>
              <a:t>Questions?</a:t>
            </a:r>
            <a:br>
              <a:rPr lang="en-GB" noProof="0" dirty="0"/>
            </a:br>
            <a:br>
              <a:rPr lang="en-GB" noProof="0" dirty="0"/>
            </a:br>
            <a:r>
              <a:rPr lang="en-GB" noProof="0" dirty="0"/>
              <a:t>Thanks for attention</a:t>
            </a:r>
          </a:p>
        </p:txBody>
      </p:sp>
      <p:sp>
        <p:nvSpPr>
          <p:cNvPr id="3" name="Marcador de texto 2">
            <a:extLst>
              <a:ext uri="{FF2B5EF4-FFF2-40B4-BE49-F238E27FC236}">
                <a16:creationId xmlns:a16="http://schemas.microsoft.com/office/drawing/2014/main" id="{326BD07A-B020-314F-9D4D-D7ED6D7190BE}"/>
              </a:ext>
            </a:extLst>
          </p:cNvPr>
          <p:cNvSpPr>
            <a:spLocks noGrp="1"/>
          </p:cNvSpPr>
          <p:nvPr>
            <p:ph type="body" idx="1"/>
          </p:nvPr>
        </p:nvSpPr>
        <p:spPr/>
        <p:txBody>
          <a:bodyPr/>
          <a:lstStyle/>
          <a:p>
            <a:r>
              <a:rPr lang="es-ES_tradnl" dirty="0"/>
              <a:t>M</a:t>
            </a:r>
            <a:r>
              <a:rPr lang="es-ES_tradnl" noProof="0" dirty="0" err="1"/>
              <a:t>jimeno@ubu.es</a:t>
            </a:r>
            <a:endParaRPr lang="es-ES_tradnl" noProof="0" dirty="0"/>
          </a:p>
        </p:txBody>
      </p:sp>
      <p:sp>
        <p:nvSpPr>
          <p:cNvPr id="4" name="Marcador de número de diapositiva 3">
            <a:extLst>
              <a:ext uri="{FF2B5EF4-FFF2-40B4-BE49-F238E27FC236}">
                <a16:creationId xmlns:a16="http://schemas.microsoft.com/office/drawing/2014/main" id="{21DC7227-1EA2-264C-86A8-64D92826CE80}"/>
              </a:ext>
            </a:extLst>
          </p:cNvPr>
          <p:cNvSpPr>
            <a:spLocks noGrp="1"/>
          </p:cNvSpPr>
          <p:nvPr>
            <p:ph type="sldNum" sz="quarter" idx="12"/>
          </p:nvPr>
        </p:nvSpPr>
        <p:spPr/>
        <p:txBody>
          <a:bodyPr/>
          <a:lstStyle/>
          <a:p>
            <a:pPr>
              <a:defRPr/>
            </a:pPr>
            <a:fld id="{67816C8C-CB16-4E59-98D3-2694E6606B95}" type="slidenum">
              <a:rPr lang="es-ES_tradnl" noProof="0" smtClean="0"/>
              <a:pPr>
                <a:defRPr/>
              </a:pPr>
              <a:t>19</a:t>
            </a:fld>
            <a:endParaRPr lang="es-ES_tradnl" noProof="0" dirty="0"/>
          </a:p>
        </p:txBody>
      </p:sp>
      <p:sp>
        <p:nvSpPr>
          <p:cNvPr id="5" name="Marcador de pie de página 4">
            <a:extLst>
              <a:ext uri="{FF2B5EF4-FFF2-40B4-BE49-F238E27FC236}">
                <a16:creationId xmlns:a16="http://schemas.microsoft.com/office/drawing/2014/main" id="{95044915-E16C-6950-EB08-CFD2CC6C1E5A}"/>
              </a:ext>
            </a:extLst>
          </p:cNvPr>
          <p:cNvSpPr>
            <a:spLocks noGrp="1"/>
          </p:cNvSpPr>
          <p:nvPr>
            <p:ph type="ftr" sz="quarter" idx="11"/>
          </p:nvPr>
        </p:nvSpPr>
        <p:spPr/>
        <p:txBody>
          <a:bodyPr/>
          <a:lstStyle/>
          <a:p>
            <a:pPr>
              <a:defRPr/>
            </a:pPr>
            <a:r>
              <a:rPr lang="es-ES_tradnl" noProof="0"/>
              <a:t>European Symposium MR 2.0</a:t>
            </a:r>
            <a:endParaRPr lang="es-ES_tradnl" noProof="0" dirty="0"/>
          </a:p>
        </p:txBody>
      </p:sp>
      <p:sp>
        <p:nvSpPr>
          <p:cNvPr id="6" name="Marcador de fecha 5">
            <a:extLst>
              <a:ext uri="{FF2B5EF4-FFF2-40B4-BE49-F238E27FC236}">
                <a16:creationId xmlns:a16="http://schemas.microsoft.com/office/drawing/2014/main" id="{4D9E41BD-A8C7-A359-2207-396CB8BFCCCF}"/>
              </a:ext>
            </a:extLst>
          </p:cNvPr>
          <p:cNvSpPr>
            <a:spLocks noGrp="1"/>
          </p:cNvSpPr>
          <p:nvPr>
            <p:ph type="dt" sz="half" idx="10"/>
          </p:nvPr>
        </p:nvSpPr>
        <p:spPr/>
        <p:txBody>
          <a:bodyPr/>
          <a:lstStyle/>
          <a:p>
            <a:pPr>
              <a:defRPr/>
            </a:pPr>
            <a:r>
              <a:rPr lang="es-ES" noProof="0"/>
              <a:t>June 2025</a:t>
            </a:r>
            <a:endParaRPr lang="en-US" noProof="0" dirty="0"/>
          </a:p>
        </p:txBody>
      </p:sp>
    </p:spTree>
    <p:extLst>
      <p:ext uri="{BB962C8B-B14F-4D97-AF65-F5344CB8AC3E}">
        <p14:creationId xmlns:p14="http://schemas.microsoft.com/office/powerpoint/2010/main" val="378543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928BA-4AC7-F86D-664C-4263254AA3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1D8F47-D77E-7C27-8E9F-2DEFF6BB16E5}"/>
              </a:ext>
            </a:extLst>
          </p:cNvPr>
          <p:cNvSpPr>
            <a:spLocks noGrp="1"/>
          </p:cNvSpPr>
          <p:nvPr>
            <p:ph type="title"/>
          </p:nvPr>
        </p:nvSpPr>
        <p:spPr>
          <a:xfrm>
            <a:off x="438469" y="128748"/>
            <a:ext cx="7842567" cy="993457"/>
          </a:xfrm>
        </p:spPr>
        <p:txBody>
          <a:bodyPr anchor="ctr">
            <a:normAutofit/>
          </a:bodyPr>
          <a:lstStyle/>
          <a:p>
            <a:r>
              <a:rPr lang="es-ES_tradnl" noProof="0" dirty="0"/>
              <a:t>SUMMARY</a:t>
            </a:r>
          </a:p>
        </p:txBody>
      </p:sp>
      <p:sp>
        <p:nvSpPr>
          <p:cNvPr id="14" name="Content Placeholder 2">
            <a:extLst>
              <a:ext uri="{FF2B5EF4-FFF2-40B4-BE49-F238E27FC236}">
                <a16:creationId xmlns:a16="http://schemas.microsoft.com/office/drawing/2014/main" id="{97393FDB-FD89-1A95-0028-A799B1E27E3E}"/>
              </a:ext>
            </a:extLst>
          </p:cNvPr>
          <p:cNvSpPr>
            <a:spLocks noGrp="1"/>
          </p:cNvSpPr>
          <p:nvPr>
            <p:ph sz="half" idx="1"/>
          </p:nvPr>
        </p:nvSpPr>
        <p:spPr>
          <a:xfrm>
            <a:off x="335280" y="1066800"/>
            <a:ext cx="4953000" cy="5345113"/>
          </a:xfrm>
        </p:spPr>
        <p:txBody>
          <a:bodyPr/>
          <a:lstStyle/>
          <a:p>
            <a:pPr>
              <a:lnSpc>
                <a:spcPct val="90000"/>
              </a:lnSpc>
            </a:pPr>
            <a:r>
              <a:rPr lang="en-GB" sz="2000" noProof="0" dirty="0">
                <a:ea typeface="ＭＳ Ｐゴシック" charset="-128"/>
                <a:cs typeface="ＭＳ Ｐゴシック" charset="-128"/>
              </a:rPr>
              <a:t>Preliminaries</a:t>
            </a:r>
          </a:p>
          <a:p>
            <a:pPr>
              <a:lnSpc>
                <a:spcPct val="90000"/>
              </a:lnSpc>
            </a:pPr>
            <a:r>
              <a:rPr lang="en-GB" sz="2000" i="1" noProof="0" dirty="0" err="1">
                <a:ea typeface="ＭＳ Ｐゴシック" charset="-128"/>
                <a:cs typeface="ＭＳ Ｐゴシック" charset="-128"/>
              </a:rPr>
              <a:t>Statu</a:t>
            </a:r>
            <a:r>
              <a:rPr lang="en-GB" sz="2000" i="1" noProof="0" dirty="0">
                <a:ea typeface="ＭＳ Ｐゴシック" charset="-128"/>
                <a:cs typeface="ＭＳ Ｐゴシック" charset="-128"/>
              </a:rPr>
              <a:t> quo</a:t>
            </a:r>
            <a:r>
              <a:rPr lang="en-GB" sz="2000" noProof="0" dirty="0">
                <a:ea typeface="ＭＳ Ｐゴシック" charset="-128"/>
                <a:cs typeface="ＭＳ Ｐゴシック" charset="-128"/>
              </a:rPr>
              <a:t>:</a:t>
            </a:r>
          </a:p>
          <a:p>
            <a:pPr lvl="1">
              <a:lnSpc>
                <a:spcPct val="90000"/>
              </a:lnSpc>
            </a:pPr>
            <a:r>
              <a:rPr lang="en-GB" sz="1800" noProof="0" dirty="0">
                <a:ea typeface="ＭＳ Ｐゴシック" charset="-128"/>
                <a:cs typeface="ＭＳ Ｐゴシック" charset="-128"/>
              </a:rPr>
              <a:t>European Union</a:t>
            </a:r>
          </a:p>
          <a:p>
            <a:pPr lvl="1">
              <a:lnSpc>
                <a:spcPct val="90000"/>
              </a:lnSpc>
            </a:pPr>
            <a:r>
              <a:rPr lang="en-GB" sz="1800" noProof="0" dirty="0">
                <a:ea typeface="ＭＳ Ｐゴシック" charset="-128"/>
                <a:cs typeface="ＭＳ Ｐゴシック" charset="-128"/>
              </a:rPr>
              <a:t>Member States</a:t>
            </a:r>
          </a:p>
          <a:p>
            <a:pPr>
              <a:lnSpc>
                <a:spcPct val="90000"/>
              </a:lnSpc>
            </a:pPr>
            <a:r>
              <a:rPr lang="en-GB" sz="2000" dirty="0">
                <a:ea typeface="ＭＳ Ｐゴシック" charset="-128"/>
              </a:rPr>
              <a:t>MR 2.0 research:</a:t>
            </a:r>
          </a:p>
          <a:p>
            <a:pPr lvl="1">
              <a:lnSpc>
                <a:spcPct val="90000"/>
              </a:lnSpc>
            </a:pPr>
            <a:r>
              <a:rPr lang="en-GB" sz="1800" dirty="0">
                <a:ea typeface="ＭＳ Ｐゴシック" charset="-128"/>
              </a:rPr>
              <a:t>Annotated index</a:t>
            </a:r>
          </a:p>
          <a:p>
            <a:pPr lvl="1">
              <a:lnSpc>
                <a:spcPct val="90000"/>
              </a:lnSpc>
            </a:pPr>
            <a:r>
              <a:rPr lang="en-GB" sz="1800" dirty="0">
                <a:ea typeface="ＭＳ Ｐゴシック" charset="-128"/>
              </a:rPr>
              <a:t>Country reports</a:t>
            </a:r>
          </a:p>
          <a:p>
            <a:pPr lvl="1">
              <a:lnSpc>
                <a:spcPct val="90000"/>
              </a:lnSpc>
            </a:pPr>
            <a:r>
              <a:rPr lang="en-GB" sz="1800" dirty="0">
                <a:ea typeface="ＭＳ Ｐゴシック" charset="-128"/>
              </a:rPr>
              <a:t>Overarching analysis</a:t>
            </a:r>
          </a:p>
          <a:p>
            <a:pPr lvl="1">
              <a:lnSpc>
                <a:spcPct val="90000"/>
              </a:lnSpc>
            </a:pPr>
            <a:r>
              <a:rPr lang="en-GB" sz="1800" dirty="0">
                <a:ea typeface="ＭＳ Ｐゴシック" charset="-128"/>
              </a:rPr>
              <a:t>Recommendations</a:t>
            </a:r>
          </a:p>
          <a:p>
            <a:pPr>
              <a:lnSpc>
                <a:spcPct val="90000"/>
              </a:lnSpc>
            </a:pPr>
            <a:r>
              <a:rPr lang="en-GB" sz="2000" dirty="0">
                <a:ea typeface="ＭＳ Ｐゴシック" charset="-128"/>
              </a:rPr>
              <a:t>Advantages and drawbacks</a:t>
            </a:r>
          </a:p>
          <a:p>
            <a:pPr>
              <a:lnSpc>
                <a:spcPct val="90000"/>
              </a:lnSpc>
            </a:pPr>
            <a:r>
              <a:rPr lang="en-GB" sz="2000" dirty="0">
                <a:ea typeface="ＭＳ Ｐゴシック" charset="-128"/>
              </a:rPr>
              <a:t>Concluding remarks</a:t>
            </a:r>
            <a:endParaRPr lang="en-US" sz="2000" dirty="0"/>
          </a:p>
        </p:txBody>
      </p:sp>
      <p:pic>
        <p:nvPicPr>
          <p:cNvPr id="9" name="Marcador de contenido 8" descr="Imagen que contiene interior, tabla, computadora, grande&#10;&#10;El contenido generado por IA puede ser incorrecto.">
            <a:extLst>
              <a:ext uri="{FF2B5EF4-FFF2-40B4-BE49-F238E27FC236}">
                <a16:creationId xmlns:a16="http://schemas.microsoft.com/office/drawing/2014/main" id="{958AADA1-C20D-D6AF-BB61-16F83270FBC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444005" y="1685886"/>
            <a:ext cx="5092385" cy="3819290"/>
          </a:xfrm>
          <a:noFill/>
        </p:spPr>
      </p:pic>
      <p:sp>
        <p:nvSpPr>
          <p:cNvPr id="16" name="Date Placeholder 4">
            <a:extLst>
              <a:ext uri="{FF2B5EF4-FFF2-40B4-BE49-F238E27FC236}">
                <a16:creationId xmlns:a16="http://schemas.microsoft.com/office/drawing/2014/main" id="{7C8CF5B4-5433-C6FD-EDC2-A8813E658A9D}"/>
              </a:ext>
            </a:extLst>
          </p:cNvPr>
          <p:cNvSpPr>
            <a:spLocks noGrp="1"/>
          </p:cNvSpPr>
          <p:nvPr>
            <p:ph type="dt" sz="half" idx="10"/>
          </p:nvPr>
        </p:nvSpPr>
        <p:spPr>
          <a:xfrm>
            <a:off x="944881" y="6411913"/>
            <a:ext cx="1195122" cy="131127"/>
          </a:xfrm>
        </p:spPr>
        <p:txBody>
          <a:bodyPr/>
          <a:lstStyle/>
          <a:p>
            <a:pPr>
              <a:spcAft>
                <a:spcPts val="600"/>
              </a:spcAft>
              <a:defRPr/>
            </a:pPr>
            <a:r>
              <a:rPr lang="es-ES" noProof="0"/>
              <a:t>June 2025</a:t>
            </a:r>
            <a:endParaRPr lang="en-US" noProof="0"/>
          </a:p>
        </p:txBody>
      </p:sp>
      <p:sp>
        <p:nvSpPr>
          <p:cNvPr id="4" name="Marcador de pie de página 3">
            <a:extLst>
              <a:ext uri="{FF2B5EF4-FFF2-40B4-BE49-F238E27FC236}">
                <a16:creationId xmlns:a16="http://schemas.microsoft.com/office/drawing/2014/main" id="{AA39DC2D-8752-0316-7802-D4ECDE54B320}"/>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s-ES_tradnl" noProof="0"/>
              <a:t>European Symposium MR 2.0</a:t>
            </a:r>
          </a:p>
        </p:txBody>
      </p:sp>
      <p:sp>
        <p:nvSpPr>
          <p:cNvPr id="5" name="Marcador de número de diapositiva 4">
            <a:extLst>
              <a:ext uri="{FF2B5EF4-FFF2-40B4-BE49-F238E27FC236}">
                <a16:creationId xmlns:a16="http://schemas.microsoft.com/office/drawing/2014/main" id="{8A15FB8D-BF45-F3CE-5350-96F16B54B2C8}"/>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pPr>
            <a:fld id="{B8E3647D-1A64-4B8B-9BFF-72CA23E190C9}" type="slidenum">
              <a:rPr lang="es-ES_tradnl" noProof="0" smtClean="0"/>
              <a:pPr>
                <a:lnSpc>
                  <a:spcPct val="90000"/>
                </a:lnSpc>
                <a:spcAft>
                  <a:spcPts val="600"/>
                </a:spcAft>
              </a:pPr>
              <a:t>2</a:t>
            </a:fld>
            <a:endParaRPr lang="es-ES_tradnl" noProof="0"/>
          </a:p>
        </p:txBody>
      </p:sp>
    </p:spTree>
    <p:extLst>
      <p:ext uri="{BB962C8B-B14F-4D97-AF65-F5344CB8AC3E}">
        <p14:creationId xmlns:p14="http://schemas.microsoft.com/office/powerpoint/2010/main" val="17956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14405-30B0-1DAB-FED1-A0027BDEAC40}"/>
              </a:ext>
            </a:extLst>
          </p:cNvPr>
          <p:cNvSpPr>
            <a:spLocks noGrp="1"/>
          </p:cNvSpPr>
          <p:nvPr>
            <p:ph type="title"/>
          </p:nvPr>
        </p:nvSpPr>
        <p:spPr>
          <a:xfrm>
            <a:off x="350095" y="-315151"/>
            <a:ext cx="8078787" cy="1657350"/>
          </a:xfrm>
        </p:spPr>
        <p:txBody>
          <a:bodyPr anchor="ctr">
            <a:normAutofit/>
          </a:bodyPr>
          <a:lstStyle/>
          <a:p>
            <a:r>
              <a:rPr lang="en-GB" dirty="0"/>
              <a:t>PRELIMINARIES</a:t>
            </a:r>
          </a:p>
        </p:txBody>
      </p:sp>
      <p:sp>
        <p:nvSpPr>
          <p:cNvPr id="7175" name="Content Placeholder 2">
            <a:extLst>
              <a:ext uri="{FF2B5EF4-FFF2-40B4-BE49-F238E27FC236}">
                <a16:creationId xmlns:a16="http://schemas.microsoft.com/office/drawing/2014/main" id="{F16D1382-5F95-C14E-E88D-515EEA8B463C}"/>
              </a:ext>
            </a:extLst>
          </p:cNvPr>
          <p:cNvSpPr>
            <a:spLocks noGrp="1"/>
          </p:cNvSpPr>
          <p:nvPr>
            <p:ph sz="half" idx="1"/>
          </p:nvPr>
        </p:nvSpPr>
        <p:spPr>
          <a:xfrm>
            <a:off x="135039" y="975360"/>
            <a:ext cx="4436961" cy="5882640"/>
          </a:xfrm>
        </p:spPr>
        <p:txBody>
          <a:bodyPr wrap="square" anchor="t">
            <a:normAutofit/>
          </a:bodyPr>
          <a:lstStyle/>
          <a:p>
            <a:r>
              <a:rPr lang="en-US" sz="1700" dirty="0"/>
              <a:t>Before and after in the use of videoconferencing since the covid pandemic, both in judicial cooperation and in domestic proceedings</a:t>
            </a:r>
          </a:p>
          <a:p>
            <a:r>
              <a:rPr lang="en-US" sz="1700" dirty="0"/>
              <a:t>The sanitary crisis has led to the widespread use of videoconferencing in criminal proceedings, albeit with greater limits or precautions in criminal proceedings</a:t>
            </a:r>
          </a:p>
          <a:p>
            <a:r>
              <a:rPr lang="en-US" sz="1700" dirty="0"/>
              <a:t>Subsequent contribution to the objective of effectiveness and efficiency of justice in </a:t>
            </a:r>
            <a:r>
              <a:rPr lang="en-US" sz="1700" dirty="0" err="1"/>
              <a:t>favour</a:t>
            </a:r>
            <a:r>
              <a:rPr lang="en-US" sz="1700" dirty="0"/>
              <a:t> of the use of videoconferencing to replace face-to-face proceedings, e.g. Spain:</a:t>
            </a:r>
          </a:p>
          <a:p>
            <a:pPr marL="274638" lvl="2" indent="0">
              <a:buNone/>
            </a:pPr>
            <a:r>
              <a:rPr lang="en-US" sz="1200" i="1" dirty="0"/>
              <a:t>Royal Decree-Law 6/2023 of 19 December, approving urgent measures for the implementation of the Recovery, Transformation and Resilience Plan in the areas of public service of justice, civil service, local government and patronage</a:t>
            </a:r>
            <a:r>
              <a:rPr lang="en-US" sz="1200" dirty="0"/>
              <a:t>: ensures that “judicial immediacy is preserved in all proceedings by means of videoconferencing” (Preamble) with provision for secure identification systems and procedural requirements</a:t>
            </a:r>
          </a:p>
          <a:p>
            <a:pPr marL="274638" lvl="2" indent="0">
              <a:buNone/>
            </a:pPr>
            <a:r>
              <a:rPr lang="en-US" sz="1200" i="1" dirty="0"/>
              <a:t>Organic Law 1/2025 of 2 January on measures for the efficiency of the Public Justice Service</a:t>
            </a:r>
            <a:r>
              <a:rPr lang="en-US" sz="1200" dirty="0"/>
              <a:t>: even abolishes the previous limit for holding a trial in the absence of the accused, until now set at 2 years' imprisonment or 6 if it was a different type of sentence (prior Art. 786 (1) Criminal Procedure Act </a:t>
            </a:r>
          </a:p>
          <a:p>
            <a:pPr marL="274638" lvl="2" indent="0">
              <a:buNone/>
            </a:pPr>
            <a:endParaRPr lang="en-US" sz="1200" dirty="0"/>
          </a:p>
          <a:p>
            <a:pPr lvl="1"/>
            <a:endParaRPr lang="en-US" sz="1700" dirty="0">
              <a:solidFill>
                <a:srgbClr val="0D0D0D"/>
              </a:solidFill>
            </a:endParaRPr>
          </a:p>
          <a:p>
            <a:pPr lvl="1"/>
            <a:endParaRPr lang="en-US" sz="1700" dirty="0">
              <a:solidFill>
                <a:srgbClr val="0D0D0D"/>
              </a:solidFill>
            </a:endParaRPr>
          </a:p>
          <a:p>
            <a:endParaRPr lang="en-US" sz="1700" dirty="0"/>
          </a:p>
        </p:txBody>
      </p:sp>
      <p:pic>
        <p:nvPicPr>
          <p:cNvPr id="7170" name="Picture 2">
            <a:extLst>
              <a:ext uri="{FF2B5EF4-FFF2-40B4-BE49-F238E27FC236}">
                <a16:creationId xmlns:a16="http://schemas.microsoft.com/office/drawing/2014/main" id="{0EADFD49-CA1A-07D9-A271-706727690CE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7920" r="27088"/>
          <a:stretch>
            <a:fillRect/>
          </a:stretch>
        </p:blipFill>
        <p:spPr bwMode="auto">
          <a:xfrm>
            <a:off x="4890209" y="1242060"/>
            <a:ext cx="4118752" cy="4076699"/>
          </a:xfrm>
          <a:prstGeom prst="rect">
            <a:avLst/>
          </a:prstGeom>
          <a:noFill/>
          <a:extLst>
            <a:ext uri="{909E8E84-426E-40DD-AFC4-6F175D3DCCD1}">
              <a14:hiddenFill xmlns:a14="http://schemas.microsoft.com/office/drawing/2010/main">
                <a:solidFill>
                  <a:srgbClr val="FFFFFF"/>
                </a:solidFill>
              </a14:hiddenFill>
            </a:ext>
          </a:extLst>
        </p:spPr>
      </p:pic>
      <p:sp>
        <p:nvSpPr>
          <p:cNvPr id="5" name="Marcador de fecha 4">
            <a:extLst>
              <a:ext uri="{FF2B5EF4-FFF2-40B4-BE49-F238E27FC236}">
                <a16:creationId xmlns:a16="http://schemas.microsoft.com/office/drawing/2014/main" id="{F3C03AAE-B1D8-586E-4BAF-FCB0C89538DE}"/>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a:t>June 2025</a:t>
            </a:r>
            <a:endParaRPr lang="en-US" sz="200" noProof="0"/>
          </a:p>
        </p:txBody>
      </p:sp>
      <p:sp>
        <p:nvSpPr>
          <p:cNvPr id="6" name="Marcador de pie de página 5">
            <a:extLst>
              <a:ext uri="{FF2B5EF4-FFF2-40B4-BE49-F238E27FC236}">
                <a16:creationId xmlns:a16="http://schemas.microsoft.com/office/drawing/2014/main" id="{4BE203DD-51F3-E560-5029-E9B667FBD04B}"/>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a:t>European Symposium MR 2.0</a:t>
            </a:r>
          </a:p>
        </p:txBody>
      </p:sp>
      <p:sp>
        <p:nvSpPr>
          <p:cNvPr id="7" name="Marcador de número de diapositiva 6">
            <a:extLst>
              <a:ext uri="{FF2B5EF4-FFF2-40B4-BE49-F238E27FC236}">
                <a16:creationId xmlns:a16="http://schemas.microsoft.com/office/drawing/2014/main" id="{70B7E0AE-A660-A232-D675-BB2F4B4627C3}"/>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6E2582FD-0823-4D3B-87E5-BFBAB6100203}" type="slidenum">
              <a:rPr lang="en-US" noProof="0" smtClean="0"/>
              <a:pPr>
                <a:lnSpc>
                  <a:spcPct val="90000"/>
                </a:lnSpc>
                <a:spcAft>
                  <a:spcPts val="600"/>
                </a:spcAft>
                <a:defRPr/>
              </a:pPr>
              <a:t>3</a:t>
            </a:fld>
            <a:endParaRPr lang="en-US" noProof="0"/>
          </a:p>
        </p:txBody>
      </p:sp>
    </p:spTree>
    <p:extLst>
      <p:ext uri="{BB962C8B-B14F-4D97-AF65-F5344CB8AC3E}">
        <p14:creationId xmlns:p14="http://schemas.microsoft.com/office/powerpoint/2010/main" val="191554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1A8E2-E60E-870B-5DF5-1989E6BAF4C3}"/>
              </a:ext>
            </a:extLst>
          </p:cNvPr>
          <p:cNvSpPr>
            <a:spLocks noGrp="1"/>
          </p:cNvSpPr>
          <p:nvPr>
            <p:ph type="title"/>
          </p:nvPr>
        </p:nvSpPr>
        <p:spPr>
          <a:xfrm>
            <a:off x="381000" y="69138"/>
            <a:ext cx="7607300" cy="612013"/>
          </a:xfrm>
        </p:spPr>
        <p:txBody>
          <a:bodyPr/>
          <a:lstStyle/>
          <a:p>
            <a:r>
              <a:rPr lang="en-GB" dirty="0"/>
              <a:t>European Union (I)</a:t>
            </a:r>
          </a:p>
        </p:txBody>
      </p:sp>
      <p:sp>
        <p:nvSpPr>
          <p:cNvPr id="14" name="Marcador de texto 13">
            <a:extLst>
              <a:ext uri="{FF2B5EF4-FFF2-40B4-BE49-F238E27FC236}">
                <a16:creationId xmlns:a16="http://schemas.microsoft.com/office/drawing/2014/main" id="{F06696BC-0045-E226-F926-52C8CA7AED4C}"/>
              </a:ext>
            </a:extLst>
          </p:cNvPr>
          <p:cNvSpPr>
            <a:spLocks noGrp="1"/>
          </p:cNvSpPr>
          <p:nvPr>
            <p:ph type="body" idx="1"/>
          </p:nvPr>
        </p:nvSpPr>
        <p:spPr>
          <a:xfrm>
            <a:off x="381000" y="539069"/>
            <a:ext cx="4386041" cy="1640268"/>
          </a:xfrm>
        </p:spPr>
        <p:txBody>
          <a:bodyPr/>
          <a:lstStyle/>
          <a:p>
            <a:r>
              <a:rPr lang="en-GB" dirty="0"/>
              <a:t>Convention on mutual assistance in criminal matters between the member states of the European union (MLA, 29 May 2000)</a:t>
            </a:r>
          </a:p>
        </p:txBody>
      </p:sp>
      <p:sp>
        <p:nvSpPr>
          <p:cNvPr id="15" name="Marcador de contenido 14">
            <a:extLst>
              <a:ext uri="{FF2B5EF4-FFF2-40B4-BE49-F238E27FC236}">
                <a16:creationId xmlns:a16="http://schemas.microsoft.com/office/drawing/2014/main" id="{715AD9D3-FC57-9616-BC65-2E1F44D30411}"/>
              </a:ext>
            </a:extLst>
          </p:cNvPr>
          <p:cNvSpPr>
            <a:spLocks noGrp="1"/>
          </p:cNvSpPr>
          <p:nvPr>
            <p:ph sz="half" idx="2"/>
          </p:nvPr>
        </p:nvSpPr>
        <p:spPr>
          <a:xfrm>
            <a:off x="246098" y="2026920"/>
            <a:ext cx="4680622" cy="4057143"/>
          </a:xfrm>
        </p:spPr>
        <p:txBody>
          <a:bodyPr/>
          <a:lstStyle/>
          <a:p>
            <a:r>
              <a:rPr lang="en-GB" dirty="0"/>
              <a:t>Not in force in all MM.SS. E.g. Croatia and Greece</a:t>
            </a:r>
          </a:p>
          <a:p>
            <a:r>
              <a:rPr lang="en-GB" dirty="0"/>
              <a:t>Origin in European Convention on Mutual Assistance in Criminal Matters of the Council of Europe (Strasbourg, 20.IV.1959) but no rules on videoconferencing</a:t>
            </a:r>
          </a:p>
          <a:p>
            <a:r>
              <a:rPr lang="en-GB" dirty="0"/>
              <a:t>First regulation of videoconferencing in Art. 10 MLA 2000: </a:t>
            </a:r>
            <a:r>
              <a:rPr lang="en-GB" i="1" dirty="0"/>
              <a:t>hearing by videoconference </a:t>
            </a:r>
            <a:r>
              <a:rPr lang="en-GB" dirty="0"/>
              <a:t>with differences</a:t>
            </a:r>
          </a:p>
          <a:p>
            <a:pPr lvl="1"/>
            <a:r>
              <a:rPr lang="en-GB" dirty="0"/>
              <a:t>General rule: hearing of witness/expert (no need of regulation in MM.SS.)</a:t>
            </a:r>
          </a:p>
          <a:p>
            <a:pPr lvl="1"/>
            <a:r>
              <a:rPr lang="en-GB" dirty="0"/>
              <a:t>Stricter rule: “hearing of accused person” according to national law and with his/her  consent</a:t>
            </a:r>
          </a:p>
          <a:p>
            <a:endParaRPr lang="en-GB" dirty="0"/>
          </a:p>
        </p:txBody>
      </p:sp>
      <p:sp>
        <p:nvSpPr>
          <p:cNvPr id="16" name="Marcador de texto 15">
            <a:extLst>
              <a:ext uri="{FF2B5EF4-FFF2-40B4-BE49-F238E27FC236}">
                <a16:creationId xmlns:a16="http://schemas.microsoft.com/office/drawing/2014/main" id="{FF137457-5F72-DDA0-8F13-B918D407546D}"/>
              </a:ext>
            </a:extLst>
          </p:cNvPr>
          <p:cNvSpPr>
            <a:spLocks noGrp="1"/>
          </p:cNvSpPr>
          <p:nvPr>
            <p:ph type="body" sz="quarter" idx="3"/>
          </p:nvPr>
        </p:nvSpPr>
        <p:spPr>
          <a:xfrm>
            <a:off x="5077935" y="762731"/>
            <a:ext cx="3819968" cy="1640268"/>
          </a:xfrm>
        </p:spPr>
        <p:txBody>
          <a:bodyPr/>
          <a:lstStyle/>
          <a:p>
            <a:r>
              <a:rPr lang="en-GB" dirty="0">
                <a:hlinkClick r:id="rId3"/>
              </a:rPr>
              <a:t>https://www.ejn-crimjust.europa.eu/ejn/libcategories.aspx?Id=32</a:t>
            </a:r>
            <a:r>
              <a:rPr lang="en-GB" dirty="0"/>
              <a:t> </a:t>
            </a:r>
          </a:p>
        </p:txBody>
      </p:sp>
      <p:sp>
        <p:nvSpPr>
          <p:cNvPr id="5" name="Marcador de fecha 4">
            <a:extLst>
              <a:ext uri="{FF2B5EF4-FFF2-40B4-BE49-F238E27FC236}">
                <a16:creationId xmlns:a16="http://schemas.microsoft.com/office/drawing/2014/main" id="{CEF2F97B-5C7B-00E0-57C1-B20FC6E81B50}"/>
              </a:ext>
            </a:extLst>
          </p:cNvPr>
          <p:cNvSpPr>
            <a:spLocks noGrp="1"/>
          </p:cNvSpPr>
          <p:nvPr>
            <p:ph type="dt" sz="half" idx="10"/>
          </p:nvPr>
        </p:nvSpPr>
        <p:spPr/>
        <p:txBody>
          <a:bodyPr/>
          <a:lstStyle/>
          <a:p>
            <a:pPr>
              <a:defRPr/>
            </a:pPr>
            <a:r>
              <a:rPr lang="es-ES" noProof="0"/>
              <a:t>June 2025</a:t>
            </a:r>
            <a:endParaRPr lang="en-US" noProof="0" dirty="0"/>
          </a:p>
        </p:txBody>
      </p:sp>
      <p:sp>
        <p:nvSpPr>
          <p:cNvPr id="6" name="Marcador de pie de página 5">
            <a:extLst>
              <a:ext uri="{FF2B5EF4-FFF2-40B4-BE49-F238E27FC236}">
                <a16:creationId xmlns:a16="http://schemas.microsoft.com/office/drawing/2014/main" id="{81F15198-156A-7DC9-6B75-7F5578EB695B}"/>
              </a:ext>
            </a:extLst>
          </p:cNvPr>
          <p:cNvSpPr>
            <a:spLocks noGrp="1"/>
          </p:cNvSpPr>
          <p:nvPr>
            <p:ph type="ftr" sz="quarter" idx="11"/>
          </p:nvPr>
        </p:nvSpPr>
        <p:spPr/>
        <p:txBody>
          <a:bodyPr/>
          <a:lstStyle/>
          <a:p>
            <a:pPr>
              <a:defRPr/>
            </a:pPr>
            <a:r>
              <a:rPr lang="en-US" noProof="0" dirty="0"/>
              <a:t>European Symposium MR 2.0</a:t>
            </a:r>
          </a:p>
        </p:txBody>
      </p:sp>
      <p:sp>
        <p:nvSpPr>
          <p:cNvPr id="7" name="Marcador de número de diapositiva 6">
            <a:extLst>
              <a:ext uri="{FF2B5EF4-FFF2-40B4-BE49-F238E27FC236}">
                <a16:creationId xmlns:a16="http://schemas.microsoft.com/office/drawing/2014/main" id="{88C9840B-6593-5E5B-66FF-A24C415D88BB}"/>
              </a:ext>
            </a:extLst>
          </p:cNvPr>
          <p:cNvSpPr>
            <a:spLocks noGrp="1"/>
          </p:cNvSpPr>
          <p:nvPr>
            <p:ph type="sldNum" sz="quarter" idx="12"/>
          </p:nvPr>
        </p:nvSpPr>
        <p:spPr/>
        <p:txBody>
          <a:bodyPr/>
          <a:lstStyle/>
          <a:p>
            <a:pPr>
              <a:defRPr/>
            </a:pPr>
            <a:fld id="{6E2582FD-0823-4D3B-87E5-BFBAB6100203}" type="slidenum">
              <a:rPr lang="en-US" noProof="0" smtClean="0"/>
              <a:pPr>
                <a:defRPr/>
              </a:pPr>
              <a:t>4</a:t>
            </a:fld>
            <a:endParaRPr lang="en-US" noProof="0" dirty="0"/>
          </a:p>
        </p:txBody>
      </p:sp>
      <p:pic>
        <p:nvPicPr>
          <p:cNvPr id="22" name="Marcador de contenido 21" descr="Interfaz de usuario gráfica, Sitio web&#10;&#10;El contenido generado por IA puede ser incorrecto.">
            <a:extLst>
              <a:ext uri="{FF2B5EF4-FFF2-40B4-BE49-F238E27FC236}">
                <a16:creationId xmlns:a16="http://schemas.microsoft.com/office/drawing/2014/main" id="{DBC338C6-48C6-4A7C-AECA-6549248496C4}"/>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926720" y="3039540"/>
            <a:ext cx="4122399" cy="1939163"/>
          </a:xfrm>
        </p:spPr>
      </p:pic>
    </p:spTree>
    <p:extLst>
      <p:ext uri="{BB962C8B-B14F-4D97-AF65-F5344CB8AC3E}">
        <p14:creationId xmlns:p14="http://schemas.microsoft.com/office/powerpoint/2010/main" val="258924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4ADD0-6BB7-D26C-8BBC-B00FAA3E77D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8F2C706-44F5-FA7B-767E-2A2CA3376E9A}"/>
              </a:ext>
            </a:extLst>
          </p:cNvPr>
          <p:cNvSpPr>
            <a:spLocks noGrp="1"/>
          </p:cNvSpPr>
          <p:nvPr>
            <p:ph type="title"/>
          </p:nvPr>
        </p:nvSpPr>
        <p:spPr>
          <a:xfrm>
            <a:off x="319680" y="55999"/>
            <a:ext cx="7607300" cy="723400"/>
          </a:xfrm>
        </p:spPr>
        <p:txBody>
          <a:bodyPr anchor="ctr">
            <a:normAutofit/>
          </a:bodyPr>
          <a:lstStyle/>
          <a:p>
            <a:r>
              <a:rPr lang="en-GB" dirty="0"/>
              <a:t>European Union (II)</a:t>
            </a:r>
          </a:p>
        </p:txBody>
      </p:sp>
      <p:sp>
        <p:nvSpPr>
          <p:cNvPr id="14" name="Marcador de texto 13">
            <a:extLst>
              <a:ext uri="{FF2B5EF4-FFF2-40B4-BE49-F238E27FC236}">
                <a16:creationId xmlns:a16="http://schemas.microsoft.com/office/drawing/2014/main" id="{77A9783C-85C2-66CD-CD7C-97A59A195053}"/>
              </a:ext>
            </a:extLst>
          </p:cNvPr>
          <p:cNvSpPr>
            <a:spLocks noGrp="1"/>
          </p:cNvSpPr>
          <p:nvPr>
            <p:ph type="body" idx="1"/>
          </p:nvPr>
        </p:nvSpPr>
        <p:spPr>
          <a:xfrm>
            <a:off x="213360" y="500064"/>
            <a:ext cx="4603962" cy="1991039"/>
          </a:xfrm>
        </p:spPr>
        <p:txBody>
          <a:bodyPr wrap="square" anchor="ctr">
            <a:normAutofit/>
          </a:bodyPr>
          <a:lstStyle/>
          <a:p>
            <a:r>
              <a:rPr lang="en-GB" dirty="0"/>
              <a:t>Directive 2014/41/</a:t>
            </a:r>
            <a:r>
              <a:rPr lang="en-GB" dirty="0" err="1"/>
              <a:t>eu</a:t>
            </a:r>
            <a:r>
              <a:rPr lang="en-GB" dirty="0"/>
              <a:t> of the European parliament and of the council of 3 April 2014 regarding the European investigation order in criminal matters (EIO): </a:t>
            </a:r>
            <a:r>
              <a:rPr lang="en-GB" b="1" dirty="0"/>
              <a:t>part </a:t>
            </a:r>
            <a:r>
              <a:rPr lang="en-GB" b="1" dirty="0" err="1"/>
              <a:t>i</a:t>
            </a:r>
            <a:endParaRPr lang="en-GB" b="1" dirty="0"/>
          </a:p>
        </p:txBody>
      </p:sp>
      <p:sp>
        <p:nvSpPr>
          <p:cNvPr id="16" name="Marcador de texto 15">
            <a:extLst>
              <a:ext uri="{FF2B5EF4-FFF2-40B4-BE49-F238E27FC236}">
                <a16:creationId xmlns:a16="http://schemas.microsoft.com/office/drawing/2014/main" id="{72A2DE5D-C14C-9133-3C19-3E3B818E6257}"/>
              </a:ext>
            </a:extLst>
          </p:cNvPr>
          <p:cNvSpPr>
            <a:spLocks noGrp="1"/>
          </p:cNvSpPr>
          <p:nvPr>
            <p:ph sz="half" idx="2"/>
          </p:nvPr>
        </p:nvSpPr>
        <p:spPr>
          <a:xfrm>
            <a:off x="213360" y="2179320"/>
            <a:ext cx="4603962" cy="4178616"/>
          </a:xfrm>
        </p:spPr>
        <p:txBody>
          <a:bodyPr wrap="square" anchor="t">
            <a:normAutofit lnSpcReduction="10000"/>
          </a:bodyPr>
          <a:lstStyle/>
          <a:p>
            <a:r>
              <a:rPr lang="en-GB" i="1" dirty="0"/>
              <a:t>Art. 24: hearing by videoconference or other audiovisual transmission</a:t>
            </a:r>
          </a:p>
          <a:p>
            <a:pPr lvl="1"/>
            <a:r>
              <a:rPr lang="en-GB" dirty="0"/>
              <a:t>Hearing of witnesses, experts and accused person/s</a:t>
            </a:r>
          </a:p>
          <a:p>
            <a:pPr lvl="1"/>
            <a:r>
              <a:rPr lang="en-GB" dirty="0"/>
              <a:t>Stricter regulation for hearing of accused persons:</a:t>
            </a:r>
          </a:p>
          <a:p>
            <a:pPr lvl="2"/>
            <a:r>
              <a:rPr lang="en-GB" dirty="0"/>
              <a:t>Requirement of his/her consent</a:t>
            </a:r>
          </a:p>
          <a:p>
            <a:pPr lvl="2"/>
            <a:r>
              <a:rPr lang="en-GB" dirty="0"/>
              <a:t>Observance of fundamental ”principles” of the executing MS</a:t>
            </a:r>
          </a:p>
          <a:p>
            <a:pPr lvl="1"/>
            <a:r>
              <a:rPr lang="en-GB" dirty="0"/>
              <a:t>General rules such as:</a:t>
            </a:r>
          </a:p>
          <a:p>
            <a:pPr lvl="2"/>
            <a:r>
              <a:rPr lang="en-GB" dirty="0"/>
              <a:t>Presence of the executing judicial authority</a:t>
            </a:r>
          </a:p>
          <a:p>
            <a:pPr lvl="2"/>
            <a:r>
              <a:rPr lang="en-GB" dirty="0"/>
              <a:t>Assistance of interpreter when necessary</a:t>
            </a:r>
          </a:p>
          <a:p>
            <a:pPr lvl="2"/>
            <a:r>
              <a:rPr lang="en-GB" dirty="0"/>
              <a:t>Information and observance of procedural rights e.g. Non incrimination</a:t>
            </a:r>
          </a:p>
          <a:p>
            <a:pPr lvl="2"/>
            <a:endParaRPr lang="en-GB" dirty="0"/>
          </a:p>
          <a:p>
            <a:pPr lvl="1"/>
            <a:endParaRPr lang="en-GB" dirty="0"/>
          </a:p>
          <a:p>
            <a:pPr lvl="1"/>
            <a:endParaRPr lang="en-GB" dirty="0"/>
          </a:p>
        </p:txBody>
      </p:sp>
      <p:sp>
        <p:nvSpPr>
          <p:cNvPr id="1031" name="Text Placeholder 4">
            <a:extLst>
              <a:ext uri="{FF2B5EF4-FFF2-40B4-BE49-F238E27FC236}">
                <a16:creationId xmlns:a16="http://schemas.microsoft.com/office/drawing/2014/main" id="{E9233AC0-C7E5-39D0-54FD-1BB61A13EA4A}"/>
              </a:ext>
            </a:extLst>
          </p:cNvPr>
          <p:cNvSpPr>
            <a:spLocks noGrp="1"/>
          </p:cNvSpPr>
          <p:nvPr>
            <p:ph type="body" sz="quarter" idx="3"/>
          </p:nvPr>
        </p:nvSpPr>
        <p:spPr>
          <a:xfrm>
            <a:off x="5018130" y="669971"/>
            <a:ext cx="3806190" cy="1426464"/>
          </a:xfrm>
        </p:spPr>
        <p:txBody>
          <a:bodyPr>
            <a:normAutofit/>
          </a:bodyPr>
          <a:lstStyle/>
          <a:p>
            <a:r>
              <a:rPr lang="en-GB" dirty="0">
                <a:hlinkClick r:id="rId3"/>
              </a:rPr>
              <a:t>https://www.ejn-crimjust.europa.eu/ejn/libcategories/EN/120/-1/-1/-1</a:t>
            </a:r>
            <a:r>
              <a:rPr lang="en-GB" dirty="0"/>
              <a:t> </a:t>
            </a:r>
          </a:p>
          <a:p>
            <a:endParaRPr lang="en-US" dirty="0"/>
          </a:p>
        </p:txBody>
      </p:sp>
      <p:pic>
        <p:nvPicPr>
          <p:cNvPr id="1026" name="Picture 2" descr="Orden europea de investigación en materia penal | E&amp;J">
            <a:extLst>
              <a:ext uri="{FF2B5EF4-FFF2-40B4-BE49-F238E27FC236}">
                <a16:creationId xmlns:a16="http://schemas.microsoft.com/office/drawing/2014/main" id="{6C166CBB-39B8-E5F2-9C16-1483A3697C3B}"/>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l="31192" r="10459" b="1"/>
          <a:stretch>
            <a:fillRect/>
          </a:stretch>
        </p:blipFill>
        <p:spPr bwMode="auto">
          <a:xfrm>
            <a:off x="4766310" y="2190778"/>
            <a:ext cx="4309830" cy="3623881"/>
          </a:xfrm>
          <a:prstGeom prst="rect">
            <a:avLst/>
          </a:prstGeom>
          <a:solidFill>
            <a:srgbClr val="FFFFFF"/>
          </a:solidFill>
        </p:spPr>
      </p:pic>
      <p:sp>
        <p:nvSpPr>
          <p:cNvPr id="5" name="Marcador de fecha 4">
            <a:extLst>
              <a:ext uri="{FF2B5EF4-FFF2-40B4-BE49-F238E27FC236}">
                <a16:creationId xmlns:a16="http://schemas.microsoft.com/office/drawing/2014/main" id="{E17B600B-A386-E554-372E-2EE7BE024E53}"/>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a:t>June 2025</a:t>
            </a:r>
            <a:endParaRPr lang="en-US" sz="200" noProof="0"/>
          </a:p>
        </p:txBody>
      </p:sp>
      <p:sp>
        <p:nvSpPr>
          <p:cNvPr id="6" name="Marcador de pie de página 5">
            <a:extLst>
              <a:ext uri="{FF2B5EF4-FFF2-40B4-BE49-F238E27FC236}">
                <a16:creationId xmlns:a16="http://schemas.microsoft.com/office/drawing/2014/main" id="{66B7DF4A-9DA8-5F07-6EBB-BD74B18C3633}"/>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dirty="0"/>
              <a:t>European Symposium MR 2.0</a:t>
            </a:r>
            <a:endParaRPr lang="en-US" noProof="0"/>
          </a:p>
        </p:txBody>
      </p:sp>
      <p:sp>
        <p:nvSpPr>
          <p:cNvPr id="7" name="Marcador de número de diapositiva 6">
            <a:extLst>
              <a:ext uri="{FF2B5EF4-FFF2-40B4-BE49-F238E27FC236}">
                <a16:creationId xmlns:a16="http://schemas.microsoft.com/office/drawing/2014/main" id="{58E8A13F-F994-CFCC-8F24-DB8F1B0DC316}"/>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6E2582FD-0823-4D3B-87E5-BFBAB6100203}" type="slidenum">
              <a:rPr lang="en-US" noProof="0" smtClean="0"/>
              <a:pPr>
                <a:lnSpc>
                  <a:spcPct val="90000"/>
                </a:lnSpc>
                <a:spcAft>
                  <a:spcPts val="600"/>
                </a:spcAft>
                <a:defRPr/>
              </a:pPr>
              <a:t>5</a:t>
            </a:fld>
            <a:endParaRPr lang="en-US" noProof="0"/>
          </a:p>
        </p:txBody>
      </p:sp>
    </p:spTree>
    <p:extLst>
      <p:ext uri="{BB962C8B-B14F-4D97-AF65-F5344CB8AC3E}">
        <p14:creationId xmlns:p14="http://schemas.microsoft.com/office/powerpoint/2010/main" val="412593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4DFF5-6CF9-EC3A-7607-B60CE7246A7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BEDFFBD-C938-F128-255D-373232FF555D}"/>
              </a:ext>
            </a:extLst>
          </p:cNvPr>
          <p:cNvSpPr>
            <a:spLocks noGrp="1"/>
          </p:cNvSpPr>
          <p:nvPr>
            <p:ph type="title"/>
          </p:nvPr>
        </p:nvSpPr>
        <p:spPr>
          <a:xfrm>
            <a:off x="213360" y="0"/>
            <a:ext cx="7713620" cy="779399"/>
          </a:xfrm>
        </p:spPr>
        <p:txBody>
          <a:bodyPr anchor="ctr">
            <a:normAutofit/>
          </a:bodyPr>
          <a:lstStyle/>
          <a:p>
            <a:r>
              <a:rPr lang="en-GB" dirty="0"/>
              <a:t>European Union (III)</a:t>
            </a:r>
          </a:p>
        </p:txBody>
      </p:sp>
      <p:sp>
        <p:nvSpPr>
          <p:cNvPr id="14" name="Marcador de texto 13">
            <a:extLst>
              <a:ext uri="{FF2B5EF4-FFF2-40B4-BE49-F238E27FC236}">
                <a16:creationId xmlns:a16="http://schemas.microsoft.com/office/drawing/2014/main" id="{A2591C1F-7A91-78BC-55F2-FB34FD62413C}"/>
              </a:ext>
            </a:extLst>
          </p:cNvPr>
          <p:cNvSpPr>
            <a:spLocks noGrp="1"/>
          </p:cNvSpPr>
          <p:nvPr>
            <p:ph type="body" idx="1"/>
          </p:nvPr>
        </p:nvSpPr>
        <p:spPr>
          <a:xfrm>
            <a:off x="213360" y="500064"/>
            <a:ext cx="4603962" cy="1991039"/>
          </a:xfrm>
        </p:spPr>
        <p:txBody>
          <a:bodyPr wrap="square" anchor="ctr">
            <a:normAutofit/>
          </a:bodyPr>
          <a:lstStyle/>
          <a:p>
            <a:r>
              <a:rPr lang="en-GB" dirty="0"/>
              <a:t>Directive 2014/41/</a:t>
            </a:r>
            <a:r>
              <a:rPr lang="en-GB" dirty="0" err="1"/>
              <a:t>eu</a:t>
            </a:r>
            <a:r>
              <a:rPr lang="en-GB" dirty="0"/>
              <a:t> of the European parliament and of the council of 3 April 2014 regarding the European investigation order in criminal matters (EIO): </a:t>
            </a:r>
            <a:r>
              <a:rPr lang="en-GB" b="1" dirty="0"/>
              <a:t>part II</a:t>
            </a:r>
          </a:p>
        </p:txBody>
      </p:sp>
      <p:sp>
        <p:nvSpPr>
          <p:cNvPr id="16" name="Marcador de texto 15">
            <a:extLst>
              <a:ext uri="{FF2B5EF4-FFF2-40B4-BE49-F238E27FC236}">
                <a16:creationId xmlns:a16="http://schemas.microsoft.com/office/drawing/2014/main" id="{42D9C092-7DB2-012E-5995-63A2B7C24784}"/>
              </a:ext>
            </a:extLst>
          </p:cNvPr>
          <p:cNvSpPr>
            <a:spLocks noGrp="1"/>
          </p:cNvSpPr>
          <p:nvPr>
            <p:ph sz="half" idx="2"/>
          </p:nvPr>
        </p:nvSpPr>
        <p:spPr>
          <a:xfrm>
            <a:off x="67860" y="2190777"/>
            <a:ext cx="5052780" cy="4804383"/>
          </a:xfrm>
        </p:spPr>
        <p:txBody>
          <a:bodyPr wrap="square" anchor="t">
            <a:normAutofit fontScale="77500" lnSpcReduction="20000"/>
          </a:bodyPr>
          <a:lstStyle/>
          <a:p>
            <a:r>
              <a:rPr lang="en-GB" i="1" dirty="0"/>
              <a:t>Preamble</a:t>
            </a:r>
          </a:p>
          <a:p>
            <a:pPr lvl="1"/>
            <a:r>
              <a:rPr lang="en-GB" dirty="0"/>
              <a:t>Recital 25: Implementation of EIO for “all stages of criminal proceedings, </a:t>
            </a:r>
            <a:r>
              <a:rPr lang="en-GB" b="1" dirty="0"/>
              <a:t>including the trial phase,</a:t>
            </a:r>
            <a:r>
              <a:rPr lang="en-GB" dirty="0"/>
              <a:t> of an investigative measure”</a:t>
            </a:r>
          </a:p>
          <a:p>
            <a:pPr lvl="1"/>
            <a:r>
              <a:rPr lang="en-GB" dirty="0"/>
              <a:t>Recital 26: Issuance of EIO for the purpose of hearing of the suspect or accused person by videoconference as an alternative measure to EAW issuance under the principle of proportionality</a:t>
            </a:r>
          </a:p>
          <a:p>
            <a:r>
              <a:rPr lang="en-GB" noProof="1"/>
              <a:t>Eurojust EIO report 2017-2019 (Nov. 2020):</a:t>
            </a:r>
          </a:p>
          <a:p>
            <a:pPr marL="274638" lvl="2" indent="0">
              <a:buNone/>
            </a:pPr>
            <a:r>
              <a:rPr lang="en-GB" sz="1800" dirty="0"/>
              <a:t>Mostly of MM.SS. recognise and execute EIOs </a:t>
            </a:r>
            <a:r>
              <a:rPr lang="en-GB" sz="1800" noProof="0" dirty="0"/>
              <a:t>for the hearing of a suspected or accused person by videoconference </a:t>
            </a:r>
            <a:r>
              <a:rPr lang="en-GB" sz="1800" b="1" noProof="0" dirty="0"/>
              <a:t>in any procedural phase </a:t>
            </a:r>
            <a:r>
              <a:rPr lang="en-GB" sz="1800" b="1" noProof="1"/>
              <a:t>(investigation, trial and/or appeal); </a:t>
            </a:r>
            <a:r>
              <a:rPr lang="en-GB" sz="1800" noProof="1"/>
              <a:t>only 2 MM.SS. does not during trial or appeal stage</a:t>
            </a:r>
          </a:p>
          <a:p>
            <a:pPr marL="274638" lvl="2" indent="0">
              <a:buNone/>
            </a:pPr>
            <a:r>
              <a:rPr lang="en-GB" sz="1800" noProof="1"/>
              <a:t>Need of </a:t>
            </a:r>
            <a:r>
              <a:rPr lang="en-GB" sz="1800" b="1" noProof="1"/>
              <a:t>consent by  suspect or accused person</a:t>
            </a:r>
            <a:r>
              <a:rPr lang="en-GB" sz="1800" noProof="1"/>
              <a:t>: only one Member State can the judicial authority order the hearing by videoconference </a:t>
            </a:r>
            <a:r>
              <a:rPr lang="en-GB" sz="1800" i="1" noProof="1"/>
              <a:t>ex officio </a:t>
            </a:r>
            <a:endParaRPr lang="en-GB" sz="1800" noProof="1"/>
          </a:p>
          <a:p>
            <a:pPr marL="274638" lvl="2" indent="0">
              <a:buNone/>
            </a:pPr>
            <a:r>
              <a:rPr lang="en-GB" sz="1800" noProof="1"/>
              <a:t>All MM.SS. recognise and execute an EIO for the hearing of witnesses by videoconference in the trial phase </a:t>
            </a:r>
          </a:p>
          <a:p>
            <a:pPr marL="0" lvl="1" indent="0">
              <a:buNone/>
            </a:pPr>
            <a:r>
              <a:rPr lang="en-GB" sz="2100" noProof="1"/>
              <a:t>Eurocoord Code of Best Practices (March 2019): </a:t>
            </a:r>
            <a:r>
              <a:rPr lang="en-GB" sz="2100" b="1" noProof="1"/>
              <a:t>Best Practice n. 62 </a:t>
            </a:r>
            <a:r>
              <a:rPr lang="en-GB" sz="2100" noProof="1"/>
              <a:t>proposed explicitly: “The preferred way to carry out the </a:t>
            </a:r>
            <a:r>
              <a:rPr lang="en-GB" sz="2100" b="1" noProof="1"/>
              <a:t>witness interrogations </a:t>
            </a:r>
            <a:r>
              <a:rPr lang="en-GB" sz="2100" noProof="1"/>
              <a:t>is to request to do it via video-conference. This should be the preferred way in all cases.”</a:t>
            </a:r>
          </a:p>
          <a:p>
            <a:pPr marL="274638" lvl="2" indent="0">
              <a:buNone/>
            </a:pPr>
            <a:endParaRPr lang="en-GB" noProof="1"/>
          </a:p>
          <a:p>
            <a:pPr marL="274638" lvl="2" indent="0">
              <a:buNone/>
            </a:pPr>
            <a:endParaRPr lang="en-GB" noProof="1"/>
          </a:p>
          <a:p>
            <a:pPr marL="274638" lvl="2" indent="0">
              <a:buNone/>
            </a:pPr>
            <a:endParaRPr lang="en-GB" noProof="1"/>
          </a:p>
          <a:p>
            <a:endParaRPr lang="en-GB" dirty="0"/>
          </a:p>
          <a:p>
            <a:endParaRPr lang="en-GB" dirty="0"/>
          </a:p>
          <a:p>
            <a:pPr lvl="2"/>
            <a:endParaRPr lang="en-GB" dirty="0"/>
          </a:p>
          <a:p>
            <a:pPr lvl="1"/>
            <a:endParaRPr lang="en-GB" dirty="0"/>
          </a:p>
          <a:p>
            <a:pPr lvl="1"/>
            <a:endParaRPr lang="en-GB" dirty="0"/>
          </a:p>
        </p:txBody>
      </p:sp>
      <p:sp>
        <p:nvSpPr>
          <p:cNvPr id="1031" name="Text Placeholder 4">
            <a:extLst>
              <a:ext uri="{FF2B5EF4-FFF2-40B4-BE49-F238E27FC236}">
                <a16:creationId xmlns:a16="http://schemas.microsoft.com/office/drawing/2014/main" id="{559CB26E-498A-0B29-05B0-C9CEB95B8405}"/>
              </a:ext>
            </a:extLst>
          </p:cNvPr>
          <p:cNvSpPr>
            <a:spLocks noGrp="1"/>
          </p:cNvSpPr>
          <p:nvPr>
            <p:ph type="body" sz="quarter" idx="3"/>
          </p:nvPr>
        </p:nvSpPr>
        <p:spPr>
          <a:xfrm>
            <a:off x="5018130" y="669971"/>
            <a:ext cx="3806190" cy="1426464"/>
          </a:xfrm>
        </p:spPr>
        <p:txBody>
          <a:bodyPr>
            <a:normAutofit/>
          </a:bodyPr>
          <a:lstStyle/>
          <a:p>
            <a:r>
              <a:rPr lang="en-US" dirty="0">
                <a:hlinkClick r:id="rId3"/>
              </a:rPr>
              <a:t>https://www.eurojust.europa.eu/ar2020/4-enhancing-judicial-cooperation-policy-and-instruments/422-depth-analysis-first-years#</a:t>
            </a:r>
            <a:r>
              <a:rPr lang="en-US" dirty="0"/>
              <a:t> </a:t>
            </a:r>
          </a:p>
        </p:txBody>
      </p:sp>
      <p:sp>
        <p:nvSpPr>
          <p:cNvPr id="5" name="Marcador de fecha 4">
            <a:extLst>
              <a:ext uri="{FF2B5EF4-FFF2-40B4-BE49-F238E27FC236}">
                <a16:creationId xmlns:a16="http://schemas.microsoft.com/office/drawing/2014/main" id="{5A5309A9-15D0-4406-3C58-71AD44B077E8}"/>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a:t>June 2025</a:t>
            </a:r>
            <a:endParaRPr lang="en-US" sz="200" noProof="0"/>
          </a:p>
        </p:txBody>
      </p:sp>
      <p:sp>
        <p:nvSpPr>
          <p:cNvPr id="6" name="Marcador de pie de página 5">
            <a:extLst>
              <a:ext uri="{FF2B5EF4-FFF2-40B4-BE49-F238E27FC236}">
                <a16:creationId xmlns:a16="http://schemas.microsoft.com/office/drawing/2014/main" id="{19564C0E-8364-7AA6-4449-590E42B69EE7}"/>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dirty="0"/>
              <a:t>European Symposium MR 2.0</a:t>
            </a:r>
          </a:p>
        </p:txBody>
      </p:sp>
      <p:sp>
        <p:nvSpPr>
          <p:cNvPr id="7" name="Marcador de número de diapositiva 6">
            <a:extLst>
              <a:ext uri="{FF2B5EF4-FFF2-40B4-BE49-F238E27FC236}">
                <a16:creationId xmlns:a16="http://schemas.microsoft.com/office/drawing/2014/main" id="{F919D5DE-B972-E6A5-E5E3-3E26B88B20E8}"/>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6E2582FD-0823-4D3B-87E5-BFBAB6100203}" type="slidenum">
              <a:rPr lang="en-US" noProof="0" smtClean="0"/>
              <a:pPr>
                <a:lnSpc>
                  <a:spcPct val="90000"/>
                </a:lnSpc>
                <a:spcAft>
                  <a:spcPts val="600"/>
                </a:spcAft>
                <a:defRPr/>
              </a:pPr>
              <a:t>6</a:t>
            </a:fld>
            <a:endParaRPr lang="en-US" noProof="0"/>
          </a:p>
        </p:txBody>
      </p:sp>
      <p:pic>
        <p:nvPicPr>
          <p:cNvPr id="3074" name="Picture 2" descr="Eurojust - Wikipedia, la enciclopedia libre">
            <a:extLst>
              <a:ext uri="{FF2B5EF4-FFF2-40B4-BE49-F238E27FC236}">
                <a16:creationId xmlns:a16="http://schemas.microsoft.com/office/drawing/2014/main" id="{6241A280-187A-DEB3-46DF-E3D28A6DC821}"/>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017495" y="2769764"/>
            <a:ext cx="4058645" cy="328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48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B0452-DBDF-137D-37D2-707520CBB2F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A25D290-9D28-4FB5-A88D-CEAD10FFAEFA}"/>
              </a:ext>
            </a:extLst>
          </p:cNvPr>
          <p:cNvSpPr>
            <a:spLocks noGrp="1"/>
          </p:cNvSpPr>
          <p:nvPr>
            <p:ph type="title"/>
          </p:nvPr>
        </p:nvSpPr>
        <p:spPr>
          <a:xfrm>
            <a:off x="213360" y="0"/>
            <a:ext cx="7713620" cy="779399"/>
          </a:xfrm>
        </p:spPr>
        <p:txBody>
          <a:bodyPr anchor="ctr">
            <a:normAutofit/>
          </a:bodyPr>
          <a:lstStyle/>
          <a:p>
            <a:r>
              <a:rPr lang="en-GB" dirty="0"/>
              <a:t>Member States</a:t>
            </a:r>
          </a:p>
        </p:txBody>
      </p:sp>
      <p:sp>
        <p:nvSpPr>
          <p:cNvPr id="14" name="Marcador de texto 13">
            <a:extLst>
              <a:ext uri="{FF2B5EF4-FFF2-40B4-BE49-F238E27FC236}">
                <a16:creationId xmlns:a16="http://schemas.microsoft.com/office/drawing/2014/main" id="{1D9DEB14-978C-8EE0-5098-4D3E9CA7C03C}"/>
              </a:ext>
            </a:extLst>
          </p:cNvPr>
          <p:cNvSpPr>
            <a:spLocks noGrp="1"/>
          </p:cNvSpPr>
          <p:nvPr>
            <p:ph type="body" idx="1"/>
          </p:nvPr>
        </p:nvSpPr>
        <p:spPr>
          <a:xfrm>
            <a:off x="213360" y="500065"/>
            <a:ext cx="4358640" cy="741026"/>
          </a:xfrm>
        </p:spPr>
        <p:txBody>
          <a:bodyPr wrap="square" anchor="ctr">
            <a:normAutofit/>
          </a:bodyPr>
          <a:lstStyle/>
          <a:p>
            <a:r>
              <a:rPr lang="en-GB" b="1" dirty="0"/>
              <a:t>SPAIN AS CASE STUDY </a:t>
            </a:r>
          </a:p>
        </p:txBody>
      </p:sp>
      <p:sp>
        <p:nvSpPr>
          <p:cNvPr id="16" name="Marcador de texto 15">
            <a:extLst>
              <a:ext uri="{FF2B5EF4-FFF2-40B4-BE49-F238E27FC236}">
                <a16:creationId xmlns:a16="http://schemas.microsoft.com/office/drawing/2014/main" id="{D031BE5B-9F76-CB5F-B9E3-F6748CD52B02}"/>
              </a:ext>
            </a:extLst>
          </p:cNvPr>
          <p:cNvSpPr>
            <a:spLocks noGrp="1"/>
          </p:cNvSpPr>
          <p:nvPr>
            <p:ph sz="half" idx="2"/>
          </p:nvPr>
        </p:nvSpPr>
        <p:spPr>
          <a:xfrm>
            <a:off x="67859" y="1109964"/>
            <a:ext cx="5295161" cy="5530549"/>
          </a:xfrm>
        </p:spPr>
        <p:txBody>
          <a:bodyPr wrap="square" anchor="t">
            <a:normAutofit fontScale="85000" lnSpcReduction="10000"/>
          </a:bodyPr>
          <a:lstStyle/>
          <a:p>
            <a:r>
              <a:rPr lang="en-GB" sz="2000" dirty="0"/>
              <a:t>Cross-border criminal proceedings: Act 23/2014, of 20 November, on mutual recognition of judicial decisions in criminal matters in the European Union (LRM)</a:t>
            </a:r>
          </a:p>
          <a:p>
            <a:pPr lvl="1"/>
            <a:r>
              <a:rPr lang="en-GB" dirty="0"/>
              <a:t>General rule on Art. 22:  provision on the exercise of the defendant's right to be heard by means of a hearing by telephone or videoconferencing </a:t>
            </a:r>
          </a:p>
          <a:p>
            <a:pPr lvl="1"/>
            <a:r>
              <a:rPr lang="en-GB" dirty="0"/>
              <a:t>EIO implementation:</a:t>
            </a:r>
          </a:p>
          <a:p>
            <a:pPr lvl="2"/>
            <a:r>
              <a:rPr lang="en-GB" dirty="0"/>
              <a:t>Art. 197: </a:t>
            </a:r>
            <a:r>
              <a:rPr lang="en-GB" b="1" dirty="0"/>
              <a:t>Issuing </a:t>
            </a:r>
            <a:r>
              <a:rPr lang="en-GB" dirty="0"/>
              <a:t>an EIO for a hearing by video conference of suspects, witnesses or experts </a:t>
            </a:r>
          </a:p>
          <a:p>
            <a:pPr lvl="2"/>
            <a:r>
              <a:rPr lang="en-GB" noProof="1"/>
              <a:t>Art. 216 </a:t>
            </a:r>
            <a:r>
              <a:rPr lang="en-GB" b="1" noProof="1"/>
              <a:t>Executing</a:t>
            </a:r>
            <a:r>
              <a:rPr lang="en-GB" noProof="1"/>
              <a:t> an EIO </a:t>
            </a:r>
            <a:r>
              <a:rPr lang="en-GB" dirty="0"/>
              <a:t>for a hearing by video conference providing requirements and proceedings (stricter regulation for hearing of suspects than witnesses and experts)</a:t>
            </a:r>
          </a:p>
          <a:p>
            <a:pPr lvl="1"/>
            <a:r>
              <a:rPr lang="en-GB" noProof="1"/>
              <a:t>National criminal proceedings: Criminal Procedure Act 1882 (LECrim) provides videoconferencing for:</a:t>
            </a:r>
          </a:p>
          <a:p>
            <a:pPr lvl="2"/>
            <a:r>
              <a:rPr lang="en-GB" noProof="1"/>
              <a:t>The assistance of </a:t>
            </a:r>
            <a:r>
              <a:rPr lang="en-GB" b="1" noProof="1"/>
              <a:t>interpreter</a:t>
            </a:r>
            <a:r>
              <a:rPr lang="en-GB" noProof="1"/>
              <a:t>: Arts. 123 (5)</a:t>
            </a:r>
          </a:p>
          <a:p>
            <a:pPr lvl="2"/>
            <a:r>
              <a:rPr lang="en-GB" noProof="1"/>
              <a:t>Intervention of </a:t>
            </a:r>
            <a:r>
              <a:rPr lang="en-GB" b="1" noProof="1"/>
              <a:t>prosecutor</a:t>
            </a:r>
            <a:r>
              <a:rPr lang="en-GB" noProof="1"/>
              <a:t> at pre-trial stage: Art. 306</a:t>
            </a:r>
          </a:p>
          <a:p>
            <a:pPr lvl="2"/>
            <a:r>
              <a:rPr lang="en-GB" noProof="1"/>
              <a:t>Hearing of </a:t>
            </a:r>
            <a:r>
              <a:rPr lang="en-GB" b="1" noProof="1"/>
              <a:t>suspect </a:t>
            </a:r>
            <a:r>
              <a:rPr lang="en-GB" noProof="1"/>
              <a:t>(especiall y minors) or accused person, </a:t>
            </a:r>
            <a:r>
              <a:rPr lang="en-GB" b="1" noProof="1"/>
              <a:t>witness or expert </a:t>
            </a:r>
            <a:r>
              <a:rPr lang="en-GB" noProof="1"/>
              <a:t>when “physical appearance is particularly oneous or prejudicial” at pre-trial and oral stage : Arts. 325 and 731 (a)</a:t>
            </a:r>
          </a:p>
          <a:p>
            <a:pPr lvl="2"/>
            <a:r>
              <a:rPr lang="en-GB" noProof="1"/>
              <a:t>Assistance of </a:t>
            </a:r>
            <a:r>
              <a:rPr lang="en-GB" b="1" noProof="1"/>
              <a:t>lawyer </a:t>
            </a:r>
            <a:r>
              <a:rPr lang="en-GB" noProof="1"/>
              <a:t>to detainees and prisoners due to geographical distance no physical presence is possible in inmediate delay: Art. 520 (2) (c) </a:t>
            </a:r>
          </a:p>
          <a:p>
            <a:pPr lvl="2"/>
            <a:endParaRPr lang="en-GB" noProof="1"/>
          </a:p>
          <a:p>
            <a:pPr marL="274638" lvl="2" indent="0">
              <a:buNone/>
            </a:pPr>
            <a:endParaRPr lang="en-GB" noProof="1"/>
          </a:p>
          <a:p>
            <a:pPr marL="274638" lvl="2" indent="0">
              <a:buNone/>
            </a:pPr>
            <a:endParaRPr lang="en-GB" noProof="1"/>
          </a:p>
          <a:p>
            <a:endParaRPr lang="en-GB" dirty="0"/>
          </a:p>
          <a:p>
            <a:endParaRPr lang="en-GB" dirty="0"/>
          </a:p>
          <a:p>
            <a:pPr lvl="2"/>
            <a:endParaRPr lang="en-GB" dirty="0"/>
          </a:p>
          <a:p>
            <a:pPr lvl="1"/>
            <a:endParaRPr lang="en-GB" dirty="0"/>
          </a:p>
          <a:p>
            <a:pPr lvl="1"/>
            <a:endParaRPr lang="en-GB" dirty="0"/>
          </a:p>
        </p:txBody>
      </p:sp>
      <p:sp>
        <p:nvSpPr>
          <p:cNvPr id="1031" name="Text Placeholder 4">
            <a:extLst>
              <a:ext uri="{FF2B5EF4-FFF2-40B4-BE49-F238E27FC236}">
                <a16:creationId xmlns:a16="http://schemas.microsoft.com/office/drawing/2014/main" id="{D4BBA548-51E2-C408-931E-D9DCE73789F4}"/>
              </a:ext>
            </a:extLst>
          </p:cNvPr>
          <p:cNvSpPr>
            <a:spLocks noGrp="1"/>
          </p:cNvSpPr>
          <p:nvPr>
            <p:ph type="body" sz="quarter" idx="3"/>
          </p:nvPr>
        </p:nvSpPr>
        <p:spPr>
          <a:xfrm>
            <a:off x="5269950" y="500065"/>
            <a:ext cx="3806190" cy="1426464"/>
          </a:xfrm>
        </p:spPr>
        <p:txBody>
          <a:bodyPr>
            <a:normAutofit/>
          </a:bodyPr>
          <a:lstStyle/>
          <a:p>
            <a:r>
              <a:rPr lang="en-US" dirty="0">
                <a:hlinkClick r:id="rId3"/>
              </a:rPr>
              <a:t>https://www.ejn-crimjust.europa.eu/ejn2021/ContentDetail/EN/5/29</a:t>
            </a:r>
            <a:r>
              <a:rPr lang="en-US" dirty="0"/>
              <a:t> </a:t>
            </a:r>
          </a:p>
        </p:txBody>
      </p:sp>
      <p:sp>
        <p:nvSpPr>
          <p:cNvPr id="5" name="Marcador de fecha 4">
            <a:extLst>
              <a:ext uri="{FF2B5EF4-FFF2-40B4-BE49-F238E27FC236}">
                <a16:creationId xmlns:a16="http://schemas.microsoft.com/office/drawing/2014/main" id="{92DE88D8-4D05-2BFE-EDFD-C74BB8C0330A}"/>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a:t>June 2025</a:t>
            </a:r>
            <a:endParaRPr lang="en-US" sz="200" noProof="0"/>
          </a:p>
        </p:txBody>
      </p:sp>
      <p:sp>
        <p:nvSpPr>
          <p:cNvPr id="6" name="Marcador de pie de página 5">
            <a:extLst>
              <a:ext uri="{FF2B5EF4-FFF2-40B4-BE49-F238E27FC236}">
                <a16:creationId xmlns:a16="http://schemas.microsoft.com/office/drawing/2014/main" id="{F545334A-FB0E-CE58-483F-8A29C2DEEABC}"/>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dirty="0"/>
              <a:t>European Symposium MR 2.0</a:t>
            </a:r>
          </a:p>
        </p:txBody>
      </p:sp>
      <p:sp>
        <p:nvSpPr>
          <p:cNvPr id="7" name="Marcador de número de diapositiva 6">
            <a:extLst>
              <a:ext uri="{FF2B5EF4-FFF2-40B4-BE49-F238E27FC236}">
                <a16:creationId xmlns:a16="http://schemas.microsoft.com/office/drawing/2014/main" id="{9093C564-D8F2-B9A6-6DC7-8562CAFA0DE7}"/>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6E2582FD-0823-4D3B-87E5-BFBAB6100203}" type="slidenum">
              <a:rPr lang="en-US" noProof="0" smtClean="0"/>
              <a:pPr>
                <a:lnSpc>
                  <a:spcPct val="90000"/>
                </a:lnSpc>
                <a:spcAft>
                  <a:spcPts val="600"/>
                </a:spcAft>
                <a:defRPr/>
              </a:pPr>
              <a:t>7</a:t>
            </a:fld>
            <a:endParaRPr lang="en-US" noProof="0"/>
          </a:p>
        </p:txBody>
      </p:sp>
      <p:pic>
        <p:nvPicPr>
          <p:cNvPr id="5122" name="Picture 2" descr="Esta es la ciudad española escogida como la mejor del mundo">
            <a:extLst>
              <a:ext uri="{FF2B5EF4-FFF2-40B4-BE49-F238E27FC236}">
                <a16:creationId xmlns:a16="http://schemas.microsoft.com/office/drawing/2014/main" id="{4BC100D6-746A-52E1-675F-C7358102964D}"/>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5363021" y="3351794"/>
            <a:ext cx="3771900" cy="283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23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B1C7B-29E4-403A-4A5E-2C20FDE00C2F}"/>
              </a:ext>
            </a:extLst>
          </p:cNvPr>
          <p:cNvSpPr>
            <a:spLocks noGrp="1"/>
          </p:cNvSpPr>
          <p:nvPr>
            <p:ph type="title"/>
          </p:nvPr>
        </p:nvSpPr>
        <p:spPr>
          <a:xfrm>
            <a:off x="152400" y="-83520"/>
            <a:ext cx="8200675" cy="1593648"/>
          </a:xfrm>
        </p:spPr>
        <p:txBody>
          <a:bodyPr anchor="ctr">
            <a:normAutofit/>
          </a:bodyPr>
          <a:lstStyle/>
          <a:p>
            <a:r>
              <a:rPr lang="en-GB" dirty="0"/>
              <a:t>MR 2.0 research </a:t>
            </a:r>
          </a:p>
        </p:txBody>
      </p:sp>
      <p:sp>
        <p:nvSpPr>
          <p:cNvPr id="5" name="Marcador de texto 4">
            <a:extLst>
              <a:ext uri="{FF2B5EF4-FFF2-40B4-BE49-F238E27FC236}">
                <a16:creationId xmlns:a16="http://schemas.microsoft.com/office/drawing/2014/main" id="{2B657C37-EC9C-823C-8407-EBBF0B3CE14A}"/>
              </a:ext>
            </a:extLst>
          </p:cNvPr>
          <p:cNvSpPr>
            <a:spLocks noGrp="1"/>
          </p:cNvSpPr>
          <p:nvPr>
            <p:ph type="body" idx="1"/>
          </p:nvPr>
        </p:nvSpPr>
        <p:spPr>
          <a:xfrm>
            <a:off x="152400" y="896225"/>
            <a:ext cx="3928078" cy="873823"/>
          </a:xfrm>
        </p:spPr>
        <p:txBody>
          <a:bodyPr wrap="square" anchor="ctr">
            <a:normAutofit lnSpcReduction="10000"/>
          </a:bodyPr>
          <a:lstStyle/>
          <a:p>
            <a:r>
              <a:rPr lang="en-GB" dirty="0"/>
              <a:t>Annotated index for the country reports</a:t>
            </a:r>
          </a:p>
        </p:txBody>
      </p:sp>
      <p:sp>
        <p:nvSpPr>
          <p:cNvPr id="4" name="Marcador de contenido 3">
            <a:extLst>
              <a:ext uri="{FF2B5EF4-FFF2-40B4-BE49-F238E27FC236}">
                <a16:creationId xmlns:a16="http://schemas.microsoft.com/office/drawing/2014/main" id="{3BFF1CCE-0D58-A91B-243B-7BB691487A00}"/>
              </a:ext>
            </a:extLst>
          </p:cNvPr>
          <p:cNvSpPr>
            <a:spLocks noGrp="1"/>
          </p:cNvSpPr>
          <p:nvPr>
            <p:ph sz="half" idx="2"/>
          </p:nvPr>
        </p:nvSpPr>
        <p:spPr>
          <a:xfrm>
            <a:off x="45359" y="1770049"/>
            <a:ext cx="4332332" cy="4870464"/>
          </a:xfrm>
        </p:spPr>
        <p:txBody>
          <a:bodyPr wrap="square" anchor="t">
            <a:noAutofit/>
          </a:bodyPr>
          <a:lstStyle/>
          <a:p>
            <a:r>
              <a:rPr lang="en-GB" sz="1600" dirty="0"/>
              <a:t>Possibility of using videoconferencing as an </a:t>
            </a:r>
            <a:r>
              <a:rPr lang="en-GB" sz="1600" b="1" dirty="0"/>
              <a:t>alternative to the physical presence </a:t>
            </a:r>
            <a:r>
              <a:rPr lang="en-GB" sz="1600" dirty="0"/>
              <a:t>of the defendant in issuing MS as a less intrusive measure</a:t>
            </a:r>
          </a:p>
          <a:p>
            <a:r>
              <a:rPr lang="en-GB" sz="1600" dirty="0"/>
              <a:t>Possibility of using the EIO for the interrogation of  suspect or accused person by videoconference </a:t>
            </a:r>
            <a:r>
              <a:rPr lang="en-GB" sz="1600" b="1" dirty="0"/>
              <a:t>instead of surrender (EAW)</a:t>
            </a:r>
          </a:p>
          <a:p>
            <a:r>
              <a:rPr lang="en-GB" sz="1600" dirty="0"/>
              <a:t>Possibility of using the EIO </a:t>
            </a:r>
            <a:r>
              <a:rPr lang="en-GB" sz="1600" b="1" dirty="0"/>
              <a:t>not only in the pre-trial phase but also in the trial phase;</a:t>
            </a:r>
            <a:r>
              <a:rPr lang="en-GB" sz="1600" dirty="0"/>
              <a:t> if it is not possible to use EIO for the trial phase, it is still possible to use video conferencing </a:t>
            </a:r>
          </a:p>
          <a:p>
            <a:r>
              <a:rPr lang="en-GB" sz="1600" dirty="0"/>
              <a:t>Possibility of videoconferencing with the sole purpose of ensuring the presence of the accused at the trial (i.e. without the purpose of gathering evidence)</a:t>
            </a:r>
          </a:p>
          <a:p>
            <a:r>
              <a:rPr lang="en-GB" sz="1600" dirty="0"/>
              <a:t>The use of </a:t>
            </a:r>
            <a:r>
              <a:rPr lang="en-GB" sz="1600" b="1" dirty="0"/>
              <a:t>videoconferencing also in the dialogue between national judicial authorities </a:t>
            </a:r>
            <a:r>
              <a:rPr lang="en-GB" sz="1600" dirty="0"/>
              <a:t>when deciding on the application of a specific mutual recognition instrument</a:t>
            </a:r>
          </a:p>
        </p:txBody>
      </p:sp>
      <p:sp>
        <p:nvSpPr>
          <p:cNvPr id="3" name="Marcador de texto 2">
            <a:extLst>
              <a:ext uri="{FF2B5EF4-FFF2-40B4-BE49-F238E27FC236}">
                <a16:creationId xmlns:a16="http://schemas.microsoft.com/office/drawing/2014/main" id="{D389D26A-5CC5-1CFA-2F78-F617148B70F6}"/>
              </a:ext>
            </a:extLst>
          </p:cNvPr>
          <p:cNvSpPr>
            <a:spLocks noGrp="1"/>
          </p:cNvSpPr>
          <p:nvPr>
            <p:ph type="body" sz="quarter" idx="3"/>
          </p:nvPr>
        </p:nvSpPr>
        <p:spPr>
          <a:xfrm>
            <a:off x="4766311" y="896226"/>
            <a:ext cx="4225289" cy="993534"/>
          </a:xfrm>
        </p:spPr>
        <p:txBody>
          <a:bodyPr wrap="square" anchor="ctr">
            <a:normAutofit lnSpcReduction="10000"/>
          </a:bodyPr>
          <a:lstStyle/>
          <a:p>
            <a:endParaRPr lang="en-GB" dirty="0">
              <a:hlinkClick r:id="rId2"/>
            </a:endParaRPr>
          </a:p>
          <a:p>
            <a:r>
              <a:rPr lang="en-GB" dirty="0">
                <a:hlinkClick r:id="rId2"/>
              </a:rPr>
              <a:t>https://mutualrecognitionnextlevel.eu/</a:t>
            </a:r>
            <a:r>
              <a:rPr lang="en-GB" dirty="0"/>
              <a:t> </a:t>
            </a:r>
          </a:p>
          <a:p>
            <a:endParaRPr lang="en-GB" dirty="0"/>
          </a:p>
        </p:txBody>
      </p:sp>
      <p:pic>
        <p:nvPicPr>
          <p:cNvPr id="8194" name="Picture 2" descr="Home">
            <a:extLst>
              <a:ext uri="{FF2B5EF4-FFF2-40B4-BE49-F238E27FC236}">
                <a16:creationId xmlns:a16="http://schemas.microsoft.com/office/drawing/2014/main" id="{0803B698-B118-79A8-613B-C74C86BE915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766312" y="2869504"/>
            <a:ext cx="4332330" cy="1938718"/>
          </a:xfrm>
          <a:prstGeom prst="rect">
            <a:avLst/>
          </a:prstGeom>
          <a:solidFill>
            <a:srgbClr val="FFFFFF"/>
          </a:solidFill>
        </p:spPr>
      </p:pic>
      <p:sp>
        <p:nvSpPr>
          <p:cNvPr id="7" name="Marcador de fecha 6">
            <a:extLst>
              <a:ext uri="{FF2B5EF4-FFF2-40B4-BE49-F238E27FC236}">
                <a16:creationId xmlns:a16="http://schemas.microsoft.com/office/drawing/2014/main" id="{FC17AB70-8560-AA13-17B8-EB6F8CF1911D}"/>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a:t>June 2025</a:t>
            </a:r>
            <a:endParaRPr lang="en-US" sz="200" noProof="0"/>
          </a:p>
        </p:txBody>
      </p:sp>
      <p:sp>
        <p:nvSpPr>
          <p:cNvPr id="8" name="Marcador de pie de página 7">
            <a:extLst>
              <a:ext uri="{FF2B5EF4-FFF2-40B4-BE49-F238E27FC236}">
                <a16:creationId xmlns:a16="http://schemas.microsoft.com/office/drawing/2014/main" id="{CA74CF06-652E-C7DA-270C-5708BFDD9494}"/>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a:t>European Symposium MR 2.0</a:t>
            </a:r>
          </a:p>
        </p:txBody>
      </p:sp>
      <p:sp>
        <p:nvSpPr>
          <p:cNvPr id="9" name="Marcador de número de diapositiva 8">
            <a:extLst>
              <a:ext uri="{FF2B5EF4-FFF2-40B4-BE49-F238E27FC236}">
                <a16:creationId xmlns:a16="http://schemas.microsoft.com/office/drawing/2014/main" id="{1C76B9FB-DA76-1621-EA3C-540146414EC8}"/>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B61A0B24-A468-4FEC-9717-AEE746DDAC05}" type="slidenum">
              <a:rPr lang="en-US" noProof="0" smtClean="0"/>
              <a:pPr>
                <a:lnSpc>
                  <a:spcPct val="90000"/>
                </a:lnSpc>
                <a:spcAft>
                  <a:spcPts val="600"/>
                </a:spcAft>
                <a:defRPr/>
              </a:pPr>
              <a:t>8</a:t>
            </a:fld>
            <a:endParaRPr lang="en-US" noProof="0"/>
          </a:p>
        </p:txBody>
      </p:sp>
    </p:spTree>
    <p:extLst>
      <p:ext uri="{BB962C8B-B14F-4D97-AF65-F5344CB8AC3E}">
        <p14:creationId xmlns:p14="http://schemas.microsoft.com/office/powerpoint/2010/main" val="250747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E6F51-E0FE-D813-39A0-04218D44E3B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4C5B7FC-03C8-22F0-0355-B5D875EC4700}"/>
              </a:ext>
            </a:extLst>
          </p:cNvPr>
          <p:cNvSpPr>
            <a:spLocks noGrp="1"/>
          </p:cNvSpPr>
          <p:nvPr>
            <p:ph type="title"/>
          </p:nvPr>
        </p:nvSpPr>
        <p:spPr>
          <a:xfrm>
            <a:off x="152400" y="-388836"/>
            <a:ext cx="8200675" cy="1593648"/>
          </a:xfrm>
        </p:spPr>
        <p:txBody>
          <a:bodyPr anchor="ctr">
            <a:normAutofit/>
          </a:bodyPr>
          <a:lstStyle/>
          <a:p>
            <a:r>
              <a:rPr lang="en-GB" dirty="0"/>
              <a:t>COUNTRY REPORTS: SPAIN</a:t>
            </a:r>
          </a:p>
        </p:txBody>
      </p:sp>
      <p:sp>
        <p:nvSpPr>
          <p:cNvPr id="4" name="Marcador de contenido 3">
            <a:extLst>
              <a:ext uri="{FF2B5EF4-FFF2-40B4-BE49-F238E27FC236}">
                <a16:creationId xmlns:a16="http://schemas.microsoft.com/office/drawing/2014/main" id="{71844BEA-42A6-21BC-2C6E-3ACD448D39C6}"/>
              </a:ext>
            </a:extLst>
          </p:cNvPr>
          <p:cNvSpPr>
            <a:spLocks noGrp="1"/>
          </p:cNvSpPr>
          <p:nvPr>
            <p:ph sz="half" idx="2"/>
          </p:nvPr>
        </p:nvSpPr>
        <p:spPr>
          <a:xfrm>
            <a:off x="152400" y="960120"/>
            <a:ext cx="4897296" cy="6458599"/>
          </a:xfrm>
        </p:spPr>
        <p:txBody>
          <a:bodyPr wrap="square" anchor="t">
            <a:noAutofit/>
          </a:bodyPr>
          <a:lstStyle/>
          <a:p>
            <a:pPr marL="0" indent="0">
              <a:buNone/>
            </a:pPr>
            <a:r>
              <a:rPr lang="en-GB" sz="1400" dirty="0"/>
              <a:t>Very rarely use of videoconferencing for hearing of the defendant (p. 71)</a:t>
            </a:r>
          </a:p>
          <a:p>
            <a:r>
              <a:rPr lang="en-GB" sz="1400" b="1" dirty="0"/>
              <a:t>Physical presence of the accused at trial </a:t>
            </a:r>
            <a:r>
              <a:rPr lang="en-GB" sz="1400" dirty="0"/>
              <a:t>except in exceptional circumstances (prior Art. 786 (1) </a:t>
            </a:r>
            <a:r>
              <a:rPr lang="en-GB" sz="1400" dirty="0" err="1"/>
              <a:t>LECrim</a:t>
            </a:r>
            <a:r>
              <a:rPr lang="en-GB" sz="1400" dirty="0"/>
              <a:t>)</a:t>
            </a:r>
          </a:p>
          <a:p>
            <a:r>
              <a:rPr lang="en-GB" sz="1400" dirty="0"/>
              <a:t>EIO for the purpose of videoconferencing at the trial phase just for witnesses and experts (p. 71)</a:t>
            </a:r>
          </a:p>
          <a:p>
            <a:r>
              <a:rPr lang="en-GB" sz="1400" dirty="0"/>
              <a:t>Need of </a:t>
            </a:r>
            <a:r>
              <a:rPr lang="en-GB" sz="1400" b="1" dirty="0"/>
              <a:t>consent</a:t>
            </a:r>
            <a:r>
              <a:rPr lang="en-GB" sz="1400" dirty="0"/>
              <a:t> by defendant and defence (p. 74)</a:t>
            </a:r>
          </a:p>
          <a:p>
            <a:r>
              <a:rPr lang="en-GB" sz="1400" dirty="0"/>
              <a:t>Need of </a:t>
            </a:r>
            <a:r>
              <a:rPr lang="en-GB" sz="1400" b="1" dirty="0"/>
              <a:t>control </a:t>
            </a:r>
            <a:r>
              <a:rPr lang="en-GB" sz="1400" dirty="0"/>
              <a:t>of observance of legal requirements (p. 74)</a:t>
            </a:r>
          </a:p>
          <a:p>
            <a:r>
              <a:rPr lang="en-GB" sz="1400" dirty="0"/>
              <a:t>Mention to case-law:</a:t>
            </a:r>
          </a:p>
          <a:p>
            <a:pPr lvl="1"/>
            <a:r>
              <a:rPr lang="en-GB" sz="1200" dirty="0"/>
              <a:t>Spanish Supreme Court 17 March 2015: the creation of a European judicial area has made videoconferencing a regulated mean of widespread application (p. 96)</a:t>
            </a:r>
          </a:p>
          <a:p>
            <a:pPr lvl="1"/>
            <a:r>
              <a:rPr lang="en-GB" sz="1200" dirty="0"/>
              <a:t>CJEU 4 July 2024, </a:t>
            </a:r>
            <a:r>
              <a:rPr lang="en-GB" sz="1200" i="1" dirty="0" err="1"/>
              <a:t>Procès</a:t>
            </a:r>
            <a:r>
              <a:rPr lang="en-GB" sz="1200" i="1" dirty="0"/>
              <a:t> par </a:t>
            </a:r>
            <a:r>
              <a:rPr lang="en-GB" sz="1200" i="1" dirty="0" err="1"/>
              <a:t>visioconfèrence</a:t>
            </a:r>
            <a:r>
              <a:rPr lang="en-GB" sz="1200" i="1" dirty="0"/>
              <a:t>, </a:t>
            </a:r>
            <a:r>
              <a:rPr lang="en-GB" sz="1200" dirty="0"/>
              <a:t>C-760/22:  possibility for accused person to participate in the hearings of the trial by videoconferencing at his or her express request “provided that the right to a fair trial is guaranteed” (p. 97)</a:t>
            </a:r>
          </a:p>
          <a:p>
            <a:r>
              <a:rPr lang="en-GB" sz="1400" dirty="0"/>
              <a:t>Videoconferencing also for communication between issuing and executing judicial authorities</a:t>
            </a:r>
          </a:p>
          <a:p>
            <a:r>
              <a:rPr lang="en-GB" sz="1400" dirty="0"/>
              <a:t>By contrast, videoconferencing is not used for summons inasmuch a formal document of notification is required (p. 126)</a:t>
            </a:r>
          </a:p>
        </p:txBody>
      </p:sp>
      <p:sp>
        <p:nvSpPr>
          <p:cNvPr id="7" name="Marcador de fecha 6">
            <a:extLst>
              <a:ext uri="{FF2B5EF4-FFF2-40B4-BE49-F238E27FC236}">
                <a16:creationId xmlns:a16="http://schemas.microsoft.com/office/drawing/2014/main" id="{7027B674-D67A-D0DF-431F-3EEDBF0B1CC0}"/>
              </a:ext>
            </a:extLst>
          </p:cNvPr>
          <p:cNvSpPr>
            <a:spLocks noGrp="1"/>
          </p:cNvSpPr>
          <p:nvPr>
            <p:ph type="dt" sz="half" idx="10"/>
          </p:nvPr>
        </p:nvSpPr>
        <p:spPr>
          <a:xfrm>
            <a:off x="944881" y="6411913"/>
            <a:ext cx="1195122" cy="131127"/>
          </a:xfrm>
        </p:spPr>
        <p:txBody>
          <a:bodyPr anchor="ctr">
            <a:normAutofit/>
          </a:bodyPr>
          <a:lstStyle/>
          <a:p>
            <a:pPr>
              <a:lnSpc>
                <a:spcPct val="90000"/>
              </a:lnSpc>
              <a:spcAft>
                <a:spcPts val="600"/>
              </a:spcAft>
              <a:defRPr/>
            </a:pPr>
            <a:r>
              <a:rPr lang="es-ES" sz="200" noProof="0"/>
              <a:t>June 2025</a:t>
            </a:r>
            <a:endParaRPr lang="en-US" sz="200" noProof="0"/>
          </a:p>
        </p:txBody>
      </p:sp>
      <p:sp>
        <p:nvSpPr>
          <p:cNvPr id="8" name="Marcador de pie de página 7">
            <a:extLst>
              <a:ext uri="{FF2B5EF4-FFF2-40B4-BE49-F238E27FC236}">
                <a16:creationId xmlns:a16="http://schemas.microsoft.com/office/drawing/2014/main" id="{97F923A9-9577-5DDD-DEC3-665E9456A944}"/>
              </a:ext>
            </a:extLst>
          </p:cNvPr>
          <p:cNvSpPr>
            <a:spLocks noGrp="1"/>
          </p:cNvSpPr>
          <p:nvPr>
            <p:ph type="ftr" sz="quarter" idx="11"/>
          </p:nvPr>
        </p:nvSpPr>
        <p:spPr>
          <a:xfrm>
            <a:off x="2503539" y="6411913"/>
            <a:ext cx="3771900" cy="228600"/>
          </a:xfrm>
        </p:spPr>
        <p:txBody>
          <a:bodyPr anchor="ctr">
            <a:normAutofit/>
          </a:bodyPr>
          <a:lstStyle/>
          <a:p>
            <a:pPr>
              <a:lnSpc>
                <a:spcPct val="90000"/>
              </a:lnSpc>
              <a:spcAft>
                <a:spcPts val="600"/>
              </a:spcAft>
              <a:defRPr/>
            </a:pPr>
            <a:r>
              <a:rPr lang="en-US" noProof="0"/>
              <a:t>European Symposium MR 2.0</a:t>
            </a:r>
          </a:p>
        </p:txBody>
      </p:sp>
      <p:sp>
        <p:nvSpPr>
          <p:cNvPr id="9" name="Marcador de número de diapositiva 8">
            <a:extLst>
              <a:ext uri="{FF2B5EF4-FFF2-40B4-BE49-F238E27FC236}">
                <a16:creationId xmlns:a16="http://schemas.microsoft.com/office/drawing/2014/main" id="{F0C8ADD2-D8BE-1192-72A3-AA3CF8AB0A6B}"/>
              </a:ext>
            </a:extLst>
          </p:cNvPr>
          <p:cNvSpPr>
            <a:spLocks noGrp="1"/>
          </p:cNvSpPr>
          <p:nvPr>
            <p:ph type="sldNum" sz="quarter" idx="12"/>
          </p:nvPr>
        </p:nvSpPr>
        <p:spPr>
          <a:xfrm>
            <a:off x="8101013" y="80963"/>
            <a:ext cx="542925" cy="327025"/>
          </a:xfrm>
        </p:spPr>
        <p:txBody>
          <a:bodyPr anchor="b">
            <a:normAutofit/>
          </a:bodyPr>
          <a:lstStyle/>
          <a:p>
            <a:pPr>
              <a:lnSpc>
                <a:spcPct val="90000"/>
              </a:lnSpc>
              <a:spcAft>
                <a:spcPts val="600"/>
              </a:spcAft>
              <a:defRPr/>
            </a:pPr>
            <a:fld id="{B61A0B24-A468-4FEC-9717-AEE746DDAC05}" type="slidenum">
              <a:rPr lang="en-US" noProof="0" smtClean="0"/>
              <a:pPr>
                <a:lnSpc>
                  <a:spcPct val="90000"/>
                </a:lnSpc>
                <a:spcAft>
                  <a:spcPts val="600"/>
                </a:spcAft>
                <a:defRPr/>
              </a:pPr>
              <a:t>9</a:t>
            </a:fld>
            <a:endParaRPr lang="en-US" noProof="0"/>
          </a:p>
        </p:txBody>
      </p:sp>
      <p:pic>
        <p:nvPicPr>
          <p:cNvPr id="2050" name="Picture 2" descr="Juicios por video conferencia ¿Solución a intentos de fuga o  incomparecencias?">
            <a:extLst>
              <a:ext uri="{FF2B5EF4-FFF2-40B4-BE49-F238E27FC236}">
                <a16:creationId xmlns:a16="http://schemas.microsoft.com/office/drawing/2014/main" id="{031991EA-63C9-409B-B603-AB4522BF119D}"/>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49696" y="2843412"/>
            <a:ext cx="3952966" cy="316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81963"/>
      </p:ext>
    </p:extLst>
  </p:cSld>
  <p:clrMapOvr>
    <a:masterClrMapping/>
  </p:clrMapOvr>
</p:sld>
</file>

<file path=ppt/theme/theme1.xml><?xml version="1.0" encoding="utf-8"?>
<a:theme xmlns:a="http://schemas.openxmlformats.org/drawingml/2006/main" name="Metropolitana">
  <a:themeElements>
    <a:clrScheme name="Metropolitan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Carlos template" id="{4E5D7D95-1691-4AAB-ACC4-E726195EC0A4}" vid="{AB49B087-FC3C-4558-B25A-0E5224A1056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tropolitan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docProps/app.xml><?xml version="1.0" encoding="utf-8"?>
<Properties xmlns="http://schemas.openxmlformats.org/officeDocument/2006/extended-properties" xmlns:vt="http://schemas.openxmlformats.org/officeDocument/2006/docPropsVTypes">
  <Template>Carlos template</Template>
  <TotalTime>28445</TotalTime>
  <Words>3549</Words>
  <Application>Microsoft Macintosh PowerPoint</Application>
  <PresentationFormat>Presentación en pantalla (4:3)</PresentationFormat>
  <Paragraphs>298</Paragraphs>
  <Slides>19</Slides>
  <Notes>13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ＭＳ Ｐゴシック</vt:lpstr>
      <vt:lpstr>Antic Didone</vt:lpstr>
      <vt:lpstr>Arial</vt:lpstr>
      <vt:lpstr>Calibri</vt:lpstr>
      <vt:lpstr>Calibri Light</vt:lpstr>
      <vt:lpstr>Open Sans</vt:lpstr>
      <vt:lpstr>Open Sans Bold Italics</vt:lpstr>
      <vt:lpstr>Metropolitana</vt:lpstr>
      <vt:lpstr>Presentación de PowerPoint</vt:lpstr>
      <vt:lpstr>SUMMARY</vt:lpstr>
      <vt:lpstr>PRELIMINARIES</vt:lpstr>
      <vt:lpstr>European Union (I)</vt:lpstr>
      <vt:lpstr>European Union (II)</vt:lpstr>
      <vt:lpstr>European Union (III)</vt:lpstr>
      <vt:lpstr>Member States</vt:lpstr>
      <vt:lpstr>MR 2.0 research </vt:lpstr>
      <vt:lpstr>COUNTRY REPORTS: SPAIN</vt:lpstr>
      <vt:lpstr>COUNTRY REPORTS: GERMANY</vt:lpstr>
      <vt:lpstr>COUNTRY REPORTS: POLAND</vt:lpstr>
      <vt:lpstr>COUNTRY REPORTS: THE NETHERLANDS</vt:lpstr>
      <vt:lpstr>OVERARCHING ANALYSIS: EIO</vt:lpstr>
      <vt:lpstr>OVERARCHING ANALYSIS: DIGITALISATION (I)</vt:lpstr>
      <vt:lpstr>OVERARCHING ANALYSIS: DIGITALISATION (II)</vt:lpstr>
      <vt:lpstr>RECOMMENDATIONS</vt:lpstr>
      <vt:lpstr>ADVANTAGES AND DRAWBACKS</vt:lpstr>
      <vt:lpstr>CONCLUDING REMARKS</vt:lpstr>
      <vt:lpstr>Questions?  Thanks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dc:title>
  <dc:creator>CARLOS LARRINAGA GONZALEZ</dc:creator>
  <cp:lastModifiedBy>MARIA DEL MAR JIMENO BULNES</cp:lastModifiedBy>
  <cp:revision>128</cp:revision>
  <cp:lastPrinted>2025-06-22T11:38:30Z</cp:lastPrinted>
  <dcterms:created xsi:type="dcterms:W3CDTF">2019-05-17T09:11:35Z</dcterms:created>
  <dcterms:modified xsi:type="dcterms:W3CDTF">2025-06-22T11:38:49Z</dcterms:modified>
</cp:coreProperties>
</file>