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533" r:id="rId2"/>
    <p:sldId id="530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1133A0"/>
    <a:srgbClr val="10319A"/>
    <a:srgbClr val="F2CA30"/>
    <a:srgbClr val="DBE0F0"/>
    <a:srgbClr val="7A786C"/>
    <a:srgbClr val="4472C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64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CFE01-4B69-486B-A93F-7F9C29A4E905}" type="datetimeFigureOut">
              <a:rPr lang="de-DE" smtClean="0"/>
              <a:t>20.06.2025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CFA72-C918-4407-A13A-8A1399E05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2523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1A37BB-5D32-023E-A0A7-F851814151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8530D703-E4A5-C29A-39B8-13ED881BF8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177D0D8A-BBDA-5C2C-ED2F-5ED184B198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de-DE" dirty="0"/>
              <a:t>Klick: </a:t>
            </a:r>
            <a:r>
              <a:rPr lang="de-DE" dirty="0" err="1"/>
              <a:t>executing</a:t>
            </a:r>
            <a:r>
              <a:rPr lang="de-DE" dirty="0"/>
              <a:t> </a:t>
            </a:r>
            <a:r>
              <a:rPr lang="de-DE" dirty="0" err="1"/>
              <a:t>authority</a:t>
            </a:r>
            <a:r>
              <a:rPr lang="de-DE" dirty="0"/>
              <a:t> </a:t>
            </a:r>
            <a:r>
              <a:rPr lang="de-DE" dirty="0" err="1"/>
              <a:t>informs</a:t>
            </a:r>
            <a:r>
              <a:rPr lang="de-DE" dirty="0"/>
              <a:t> </a:t>
            </a:r>
            <a:r>
              <a:rPr lang="de-DE" dirty="0" err="1"/>
              <a:t>issuing</a:t>
            </a:r>
            <a:r>
              <a:rPr lang="de-DE" dirty="0"/>
              <a:t> </a:t>
            </a:r>
            <a:r>
              <a:rPr lang="de-DE" dirty="0" err="1"/>
              <a:t>authority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breach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supervision</a:t>
            </a:r>
            <a:r>
              <a:rPr lang="de-DE" dirty="0"/>
              <a:t> </a:t>
            </a:r>
            <a:r>
              <a:rPr lang="de-DE" dirty="0" err="1"/>
              <a:t>measures</a:t>
            </a:r>
            <a:r>
              <a:rPr lang="de-DE" dirty="0"/>
              <a:t> </a:t>
            </a:r>
          </a:p>
          <a:p>
            <a:pPr marL="228600" indent="-228600">
              <a:buAutoNum type="arabicPeriod"/>
            </a:pPr>
            <a:r>
              <a:rPr lang="de-DE" dirty="0"/>
              <a:t>Klick: </a:t>
            </a:r>
            <a:r>
              <a:rPr lang="de-DE" dirty="0" err="1"/>
              <a:t>issuing</a:t>
            </a:r>
            <a:r>
              <a:rPr lang="de-DE" dirty="0"/>
              <a:t> </a:t>
            </a:r>
            <a:r>
              <a:rPr lang="de-DE" dirty="0" err="1"/>
              <a:t>authority</a:t>
            </a:r>
            <a:r>
              <a:rPr lang="de-DE" dirty="0"/>
              <a:t> </a:t>
            </a:r>
            <a:r>
              <a:rPr lang="de-DE" dirty="0" err="1"/>
              <a:t>issues</a:t>
            </a:r>
            <a:r>
              <a:rPr lang="de-DE" dirty="0"/>
              <a:t> an EAW </a:t>
            </a:r>
          </a:p>
          <a:p>
            <a:pPr marL="228600" indent="-228600">
              <a:buAutoNum type="arabicPeriod"/>
            </a:pPr>
            <a:r>
              <a:rPr lang="de-DE" dirty="0"/>
              <a:t>Klick: </a:t>
            </a:r>
            <a:r>
              <a:rPr lang="de-DE" dirty="0" err="1"/>
              <a:t>executing</a:t>
            </a:r>
            <a:r>
              <a:rPr lang="de-DE" dirty="0"/>
              <a:t> </a:t>
            </a:r>
            <a:r>
              <a:rPr lang="de-DE" dirty="0" err="1"/>
              <a:t>authority</a:t>
            </a:r>
            <a:r>
              <a:rPr lang="de-DE" dirty="0"/>
              <a:t> </a:t>
            </a:r>
            <a:r>
              <a:rPr lang="de-DE" dirty="0" err="1"/>
              <a:t>tries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arrest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suspect</a:t>
            </a:r>
            <a:r>
              <a:rPr lang="de-DE" dirty="0"/>
              <a:t>,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absconded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meantime</a:t>
            </a:r>
            <a:r>
              <a:rPr lang="de-DE" dirty="0"/>
              <a:t> </a:t>
            </a:r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61E29A1-9B14-AEAA-255D-4F4690F513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7159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9519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7B574-33D8-4CA6-A3F4-0BF9570534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10225BD-1359-443E-A67E-9760D2ADA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B635B1-3710-46CE-A425-220851CEF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3D0-7851-4D6F-A9B8-49589B02C1DC}" type="datetimeFigureOut">
              <a:rPr lang="de-DE" smtClean="0"/>
              <a:t>20.06.2025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EAAFA2-20EB-41E1-8076-490D0E2E8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607523-BC5D-4B9B-BD92-3B4440B83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429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2372CD-4464-4AA8-8871-1E2D4B1D3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405FCBD-A9DE-445D-9C92-1066BE04F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D38C0B-2E79-4B85-891B-DB91828A8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3D0-7851-4D6F-A9B8-49589B02C1DC}" type="datetimeFigureOut">
              <a:rPr lang="de-DE" smtClean="0"/>
              <a:t>20.06.2025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62BA91-842C-4AEE-A3B8-40B0763D5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AC414A-46E6-4664-B9B5-F1B585781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584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B22267C-AD92-49DF-BEC6-3875622C9A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98BA5E0-3E5E-4B06-BDBA-ACD2B6A2A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AFA818-5C62-4601-850A-C6249FB13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3D0-7851-4D6F-A9B8-49589B02C1DC}" type="datetimeFigureOut">
              <a:rPr lang="de-DE" smtClean="0"/>
              <a:t>20.06.2025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6E2471-5217-4E8C-BD06-8112E9AF9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6E7E55-2A24-478C-B70F-4FA7F5EBE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917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AF1474-7EA7-4A4A-BCCF-D774334C8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789FA3-17F9-44E3-9A8A-2563ABB28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328F980-14BA-492D-83B1-DAB6F834C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3D0-7851-4D6F-A9B8-49589B02C1DC}" type="datetimeFigureOut">
              <a:rPr lang="de-DE" smtClean="0"/>
              <a:t>20.06.2025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9523EF-A4C1-410F-80B3-F2323FB19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CAA939-B7EA-4297-972D-54CAFFAA1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349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920BF2-8C78-4639-B213-29F1F65B5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C3AF8AB-C735-4042-AF47-E9AE59A3E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F195F2-8E4C-4A6B-ACC5-34AC8E7E0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3D0-7851-4D6F-A9B8-49589B02C1DC}" type="datetimeFigureOut">
              <a:rPr lang="de-DE" smtClean="0"/>
              <a:t>20.06.2025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0FE339-14FB-4450-A0A6-2C5BCAC7E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E5F92C-1396-4954-8FA4-B5AAE27A1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06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47C77D-88B0-4881-809F-ABD2DEAD9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0ACFA4-7553-435F-8064-8BED322C1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5DB312C-0E5D-4AB1-B561-1B9AC8ADA8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D6ABFB4-FC42-4236-AFF4-062B880C2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3D0-7851-4D6F-A9B8-49589B02C1DC}" type="datetimeFigureOut">
              <a:rPr lang="de-DE" smtClean="0"/>
              <a:t>20.06.2025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837733E-35C5-4B62-81C8-668F91DF6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CB4D032-3C05-41FA-B3ED-C9B71198A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6033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F33FE6-5471-4501-A928-744DB5194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D2EDDA-9310-49FD-9FD6-C6E1C3877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3557D7E-2B6F-40F6-A389-CFA5ED06A6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FB5D008-6568-4905-AA5F-BDBAA172F3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89A9D3B-90B2-47E7-B81D-61044AD880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B34D3B9-09FB-4743-BBC1-1FC3A7D6E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3D0-7851-4D6F-A9B8-49589B02C1DC}" type="datetimeFigureOut">
              <a:rPr lang="de-DE" smtClean="0"/>
              <a:t>20.06.2025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EB552C9-EAD2-4B32-B63F-73190B91F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E2C78C0-6261-447D-AF7C-CFA6604E5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229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C7756D-0CDE-4D59-A0BA-F68A00972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93BCA10-3BF7-47B0-9CFE-B3600CF3A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3D0-7851-4D6F-A9B8-49589B02C1DC}" type="datetimeFigureOut">
              <a:rPr lang="de-DE" smtClean="0"/>
              <a:t>20.06.2025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81F9220-2D2C-4E09-9919-745564B6F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4B9A3A9-F905-4407-93AE-8985A0994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71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8E3167F-E365-4A70-A1CA-1C8D6423C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3D0-7851-4D6F-A9B8-49589B02C1DC}" type="datetimeFigureOut">
              <a:rPr lang="de-DE" smtClean="0"/>
              <a:t>20.06.2025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82C0199-1BAC-4047-B65C-4F8D1E29E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33F5193-0D6D-4B25-91E6-176F5B3E2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814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2A6BC3-EEFC-4229-9F0A-094664D0C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BB607E-0E62-410B-B32E-D14A5D247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F33A70-C23D-4313-AF38-35C794830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EA5932-4EE6-415F-B20C-AC695A142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3D0-7851-4D6F-A9B8-49589B02C1DC}" type="datetimeFigureOut">
              <a:rPr lang="de-DE" smtClean="0"/>
              <a:t>20.06.2025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96297A8-AB93-4039-938B-2F3B29D1A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36C2308-B0EA-4425-85D4-FA061148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6991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1FF401-7F91-48AE-B728-D81E29579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3CA207E-8B77-477A-85F1-8E23DAE409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EC04175-6A9F-4264-968D-AB5FFB754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B454AE8-ACCA-41B0-A29A-9997A4B02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3D0-7851-4D6F-A9B8-49589B02C1DC}" type="datetimeFigureOut">
              <a:rPr lang="de-DE" smtClean="0"/>
              <a:t>20.06.2025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5C46A74-6FBD-456C-837E-61AECA2FD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7095C9A-B76D-46DE-BD1A-ECA89D0C1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88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E4808F5-6FC5-4847-B7B2-18583039D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D65661-D722-4DE5-BCD7-8E2B36BB0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7AD055-8A9A-45F5-9D4F-E400F749FE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763D0-7851-4D6F-A9B8-49589B02C1DC}" type="datetimeFigureOut">
              <a:rPr lang="de-DE" smtClean="0"/>
              <a:t>20.06.2025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D6E7E6-402C-4162-8C47-AA84A21FB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1FD414-D14B-48BF-AD3D-57C522C77B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785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png"/><Relationship Id="rId15" Type="http://schemas.openxmlformats.org/officeDocument/2006/relationships/image" Target="../media/image13.svg"/><Relationship Id="rId10" Type="http://schemas.openxmlformats.org/officeDocument/2006/relationships/image" Target="../media/image8.png"/><Relationship Id="rId4" Type="http://schemas.openxmlformats.org/officeDocument/2006/relationships/image" Target="../media/image2.svg"/><Relationship Id="rId9" Type="http://schemas.openxmlformats.org/officeDocument/2006/relationships/image" Target="../media/image7.sv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7178D8-1EFA-C706-014F-B7D16B4823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llipse 26">
            <a:extLst>
              <a:ext uri="{FF2B5EF4-FFF2-40B4-BE49-F238E27FC236}">
                <a16:creationId xmlns:a16="http://schemas.microsoft.com/office/drawing/2014/main" id="{96C453AA-8A0A-55C0-4615-C437F9BFB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841699" y="2675429"/>
            <a:ext cx="2090234" cy="2090234"/>
          </a:xfrm>
          <a:prstGeom prst="ellipse">
            <a:avLst/>
          </a:prstGeom>
          <a:noFill/>
          <a:ln w="3175">
            <a:solidFill>
              <a:srgbClr val="5761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0"/>
            <a:endParaRPr lang="de-DE" noProof="0"/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3C93EDDE-F374-649C-0828-1C13E9101BB8}"/>
              </a:ext>
            </a:extLst>
          </p:cNvPr>
          <p:cNvSpPr/>
          <p:nvPr/>
        </p:nvSpPr>
        <p:spPr>
          <a:xfrm>
            <a:off x="256895" y="6302339"/>
            <a:ext cx="5293650" cy="400110"/>
          </a:xfrm>
          <a:prstGeom prst="roundRect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MEMBER STATE A </a:t>
            </a:r>
          </a:p>
        </p:txBody>
      </p:sp>
      <p:sp>
        <p:nvSpPr>
          <p:cNvPr id="33" name="Rechteck: abgerundete Ecken 32">
            <a:extLst>
              <a:ext uri="{FF2B5EF4-FFF2-40B4-BE49-F238E27FC236}">
                <a16:creationId xmlns:a16="http://schemas.microsoft.com/office/drawing/2014/main" id="{BA9A21FF-BAD0-943D-35B3-15C92255B368}"/>
              </a:ext>
            </a:extLst>
          </p:cNvPr>
          <p:cNvSpPr/>
          <p:nvPr/>
        </p:nvSpPr>
        <p:spPr>
          <a:xfrm>
            <a:off x="5596264" y="6300343"/>
            <a:ext cx="6473305" cy="400110"/>
          </a:xfrm>
          <a:prstGeom prst="roundRect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MEMBER STATE B </a:t>
            </a:r>
          </a:p>
        </p:txBody>
      </p:sp>
      <p:sp>
        <p:nvSpPr>
          <p:cNvPr id="36" name="!!Inhaltsbalken">
            <a:extLst>
              <a:ext uri="{FF2B5EF4-FFF2-40B4-BE49-F238E27FC236}">
                <a16:creationId xmlns:a16="http://schemas.microsoft.com/office/drawing/2014/main" id="{86689F70-3255-16C8-EF3D-C142BA771570}"/>
              </a:ext>
            </a:extLst>
          </p:cNvPr>
          <p:cNvSpPr/>
          <p:nvPr/>
        </p:nvSpPr>
        <p:spPr>
          <a:xfrm rot="5400000">
            <a:off x="3154180" y="3786211"/>
            <a:ext cx="4838448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issuing authority">
            <a:extLst>
              <a:ext uri="{FF2B5EF4-FFF2-40B4-BE49-F238E27FC236}">
                <a16:creationId xmlns:a16="http://schemas.microsoft.com/office/drawing/2014/main" id="{6F60D41E-4EA5-7992-8B2D-4A4471978354}"/>
              </a:ext>
            </a:extLst>
          </p:cNvPr>
          <p:cNvSpPr txBox="1"/>
          <p:nvPr/>
        </p:nvSpPr>
        <p:spPr>
          <a:xfrm>
            <a:off x="492779" y="5272391"/>
            <a:ext cx="2788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err="1"/>
              <a:t>public</a:t>
            </a:r>
            <a:r>
              <a:rPr lang="de-DE" sz="2800" b="1" dirty="0"/>
              <a:t> </a:t>
            </a:r>
            <a:r>
              <a:rPr lang="de-DE" sz="2800" b="1" dirty="0" err="1"/>
              <a:t>prosecutor</a:t>
            </a:r>
            <a:endParaRPr lang="de-DE" sz="2800" b="1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D941B4B-F031-5BAA-10E1-E3472F3B551E}"/>
              </a:ext>
            </a:extLst>
          </p:cNvPr>
          <p:cNvSpPr txBox="1"/>
          <p:nvPr/>
        </p:nvSpPr>
        <p:spPr>
          <a:xfrm>
            <a:off x="5706058" y="1719975"/>
            <a:ext cx="4122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err="1"/>
              <a:t>Mr</a:t>
            </a:r>
            <a:r>
              <a:rPr lang="de-DE" sz="2800" b="1" dirty="0"/>
              <a:t> W (</a:t>
            </a:r>
            <a:r>
              <a:rPr lang="de-DE" sz="2800" b="1" dirty="0" err="1"/>
              <a:t>sole</a:t>
            </a:r>
            <a:r>
              <a:rPr lang="de-DE" sz="2800" b="1" dirty="0"/>
              <a:t> </a:t>
            </a:r>
            <a:r>
              <a:rPr lang="de-DE" sz="2800" b="1" dirty="0" err="1"/>
              <a:t>caregiver</a:t>
            </a:r>
            <a:r>
              <a:rPr lang="de-DE" sz="2800" b="1" dirty="0"/>
              <a:t>) </a:t>
            </a:r>
          </a:p>
        </p:txBody>
      </p:sp>
      <p:pic>
        <p:nvPicPr>
          <p:cNvPr id="24" name="Grafik 23" descr="Mann">
            <a:extLst>
              <a:ext uri="{FF2B5EF4-FFF2-40B4-BE49-F238E27FC236}">
                <a16:creationId xmlns:a16="http://schemas.microsoft.com/office/drawing/2014/main" id="{C597A3A6-ED17-4794-BB94-DCEE375B3D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94303" y="2750315"/>
            <a:ext cx="2346134" cy="2346134"/>
          </a:xfrm>
          <a:prstGeom prst="rect">
            <a:avLst/>
          </a:prstGeom>
        </p:spPr>
      </p:pic>
      <p:pic>
        <p:nvPicPr>
          <p:cNvPr id="29" name="Logo" descr="Home">
            <a:extLst>
              <a:ext uri="{FF2B5EF4-FFF2-40B4-BE49-F238E27FC236}">
                <a16:creationId xmlns:a16="http://schemas.microsoft.com/office/drawing/2014/main" id="{FBB70787-EA0C-41D7-816D-CB8D6E795BA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09" y="159602"/>
            <a:ext cx="2219187" cy="99211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!!Titel">
            <a:extLst>
              <a:ext uri="{FF2B5EF4-FFF2-40B4-BE49-F238E27FC236}">
                <a16:creationId xmlns:a16="http://schemas.microsoft.com/office/drawing/2014/main" id="{C8778673-1B21-4DB5-AC8B-650DF584BEAD}"/>
              </a:ext>
            </a:extLst>
          </p:cNvPr>
          <p:cNvSpPr txBox="1">
            <a:spLocks/>
          </p:cNvSpPr>
          <p:nvPr/>
        </p:nvSpPr>
        <p:spPr>
          <a:xfrm>
            <a:off x="800644" y="450761"/>
            <a:ext cx="12477162" cy="7715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>
                <a:solidFill>
                  <a:srgbClr val="1133A0"/>
                </a:solidFill>
              </a:rPr>
              <a:t>Case </a:t>
            </a:r>
            <a:r>
              <a:rPr lang="de-DE" sz="3600" b="1" dirty="0" err="1">
                <a:solidFill>
                  <a:srgbClr val="1133A0"/>
                </a:solidFill>
              </a:rPr>
              <a:t>study</a:t>
            </a:r>
            <a:r>
              <a:rPr lang="de-DE" sz="3600" b="1" dirty="0">
                <a:solidFill>
                  <a:srgbClr val="1133A0"/>
                </a:solidFill>
              </a:rPr>
              <a:t>: </a:t>
            </a:r>
            <a:r>
              <a:rPr lang="de-DE" sz="3600" b="1" dirty="0" err="1">
                <a:solidFill>
                  <a:srgbClr val="1133A0"/>
                </a:solidFill>
              </a:rPr>
              <a:t>Navigating</a:t>
            </a:r>
            <a:r>
              <a:rPr lang="de-DE" sz="3600" b="1" dirty="0">
                <a:solidFill>
                  <a:srgbClr val="1133A0"/>
                </a:solidFill>
              </a:rPr>
              <a:t> </a:t>
            </a:r>
            <a:r>
              <a:rPr lang="de-DE" sz="3600" b="1" dirty="0" err="1">
                <a:solidFill>
                  <a:srgbClr val="1133A0"/>
                </a:solidFill>
              </a:rPr>
              <a:t>between</a:t>
            </a:r>
            <a:r>
              <a:rPr lang="de-DE" sz="3600" b="1" dirty="0">
                <a:solidFill>
                  <a:srgbClr val="1133A0"/>
                </a:solidFill>
              </a:rPr>
              <a:t> Scylla and Charybdis</a:t>
            </a:r>
            <a:endParaRPr lang="de-DE" sz="3600" dirty="0">
              <a:solidFill>
                <a:srgbClr val="1133A0"/>
              </a:solidFill>
            </a:endParaRPr>
          </a:p>
        </p:txBody>
      </p:sp>
      <p:sp>
        <p:nvSpPr>
          <p:cNvPr id="34" name="!!Inhaltsbalken">
            <a:extLst>
              <a:ext uri="{FF2B5EF4-FFF2-40B4-BE49-F238E27FC236}">
                <a16:creationId xmlns:a16="http://schemas.microsoft.com/office/drawing/2014/main" id="{375B9250-FEE2-4233-BA26-E8F852851332}"/>
              </a:ext>
            </a:extLst>
          </p:cNvPr>
          <p:cNvSpPr/>
          <p:nvPr/>
        </p:nvSpPr>
        <p:spPr>
          <a:xfrm>
            <a:off x="1308803" y="1250596"/>
            <a:ext cx="10760765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2" name="Grafik 21" descr="Medizin Silhouette">
            <a:extLst>
              <a:ext uri="{FF2B5EF4-FFF2-40B4-BE49-F238E27FC236}">
                <a16:creationId xmlns:a16="http://schemas.microsoft.com/office/drawing/2014/main" id="{DFECE71C-C9CA-4BF3-8635-D1777E6520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3017" y="3340493"/>
            <a:ext cx="953256" cy="953256"/>
          </a:xfrm>
          <a:prstGeom prst="rect">
            <a:avLst/>
          </a:prstGeom>
        </p:spPr>
      </p:pic>
      <p:pic>
        <p:nvPicPr>
          <p:cNvPr id="26" name="Grafik 25" descr="Gehirn Silhouette">
            <a:extLst>
              <a:ext uri="{FF2B5EF4-FFF2-40B4-BE49-F238E27FC236}">
                <a16:creationId xmlns:a16="http://schemas.microsoft.com/office/drawing/2014/main" id="{0D185D3B-162E-4821-8F59-406D469C242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223017" y="4198483"/>
            <a:ext cx="953255" cy="953255"/>
          </a:xfrm>
          <a:prstGeom prst="rect">
            <a:avLst/>
          </a:prstGeom>
        </p:spPr>
      </p:pic>
      <p:sp>
        <p:nvSpPr>
          <p:cNvPr id="35" name="Textfeld 34">
            <a:extLst>
              <a:ext uri="{FF2B5EF4-FFF2-40B4-BE49-F238E27FC236}">
                <a16:creationId xmlns:a16="http://schemas.microsoft.com/office/drawing/2014/main" id="{7F17DD63-290E-4E5A-8B7F-54836D75E19C}"/>
              </a:ext>
            </a:extLst>
          </p:cNvPr>
          <p:cNvSpPr txBox="1"/>
          <p:nvPr/>
        </p:nvSpPr>
        <p:spPr>
          <a:xfrm>
            <a:off x="7837528" y="5272391"/>
            <a:ext cx="4039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err="1"/>
              <a:t>daughter</a:t>
            </a:r>
            <a:r>
              <a:rPr lang="de-DE" sz="2800" b="1" dirty="0"/>
              <a:t> H. (13 </a:t>
            </a:r>
            <a:r>
              <a:rPr lang="de-DE" sz="2800" b="1" dirty="0" err="1"/>
              <a:t>years</a:t>
            </a:r>
            <a:r>
              <a:rPr lang="de-DE" sz="2800" b="1" dirty="0"/>
              <a:t> </a:t>
            </a:r>
            <a:r>
              <a:rPr lang="de-DE" sz="2800" b="1" dirty="0" err="1"/>
              <a:t>old</a:t>
            </a:r>
            <a:r>
              <a:rPr lang="de-DE" sz="2800" b="1" dirty="0"/>
              <a:t>)</a:t>
            </a:r>
          </a:p>
        </p:txBody>
      </p:sp>
      <p:pic>
        <p:nvPicPr>
          <p:cNvPr id="40" name="Grafik 39" descr="Papier">
            <a:extLst>
              <a:ext uri="{FF2B5EF4-FFF2-40B4-BE49-F238E27FC236}">
                <a16:creationId xmlns:a16="http://schemas.microsoft.com/office/drawing/2014/main" id="{9D7E1801-ED21-4381-ACD5-BB70191FD07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930955" y="3101355"/>
            <a:ext cx="1210960" cy="1210960"/>
          </a:xfrm>
          <a:prstGeom prst="rect">
            <a:avLst/>
          </a:prstGeom>
        </p:spPr>
      </p:pic>
      <p:sp>
        <p:nvSpPr>
          <p:cNvPr id="41" name="Textfeld 40">
            <a:extLst>
              <a:ext uri="{FF2B5EF4-FFF2-40B4-BE49-F238E27FC236}">
                <a16:creationId xmlns:a16="http://schemas.microsoft.com/office/drawing/2014/main" id="{A931A9FC-465F-4F5F-B28A-9E02C41945FA}"/>
              </a:ext>
            </a:extLst>
          </p:cNvPr>
          <p:cNvSpPr txBox="1"/>
          <p:nvPr/>
        </p:nvSpPr>
        <p:spPr>
          <a:xfrm>
            <a:off x="3144244" y="3464270"/>
            <a:ext cx="784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EAW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F707F80D-3F8A-4CA8-B07A-A92D5C1F4BC2}"/>
              </a:ext>
            </a:extLst>
          </p:cNvPr>
          <p:cNvSpPr/>
          <p:nvPr/>
        </p:nvSpPr>
        <p:spPr>
          <a:xfrm>
            <a:off x="1872985" y="1722027"/>
            <a:ext cx="32279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i="1" dirty="0"/>
              <a:t>2x selling cannabis to a minor </a:t>
            </a:r>
          </a:p>
          <a:p>
            <a:pPr algn="ctr"/>
            <a:r>
              <a:rPr lang="en-US" sz="2000" i="1" dirty="0"/>
              <a:t>14x importing cannabis </a:t>
            </a:r>
          </a:p>
          <a:p>
            <a:pPr algn="ctr"/>
            <a:r>
              <a:rPr lang="en-US" sz="2000" i="1" dirty="0"/>
              <a:t>from MS B to MS A</a:t>
            </a:r>
            <a:endParaRPr lang="de-DE" sz="2000" i="1" dirty="0"/>
          </a:p>
        </p:txBody>
      </p:sp>
      <p:pic>
        <p:nvPicPr>
          <p:cNvPr id="20" name="Behörde Icon" descr="Gebäude">
            <a:extLst>
              <a:ext uri="{FF2B5EF4-FFF2-40B4-BE49-F238E27FC236}">
                <a16:creationId xmlns:a16="http://schemas.microsoft.com/office/drawing/2014/main" id="{0C8BDA2C-B46C-4464-B7F6-CAB51EEEB4AA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91779" y="2903061"/>
            <a:ext cx="1590073" cy="1590073"/>
          </a:xfrm>
          <a:prstGeom prst="rect">
            <a:avLst/>
          </a:prstGeom>
        </p:spPr>
      </p:pic>
      <p:pic>
        <p:nvPicPr>
          <p:cNvPr id="21" name="Grafik 20" descr="Mann">
            <a:extLst>
              <a:ext uri="{FF2B5EF4-FFF2-40B4-BE49-F238E27FC236}">
                <a16:creationId xmlns:a16="http://schemas.microsoft.com/office/drawing/2014/main" id="{0069539C-224B-46CB-91F4-CCF66D3F08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42350" y="3414538"/>
            <a:ext cx="1676926" cy="1676926"/>
          </a:xfrm>
          <a:prstGeom prst="rect">
            <a:avLst/>
          </a:prstGeom>
        </p:spPr>
      </p:pic>
      <p:pic>
        <p:nvPicPr>
          <p:cNvPr id="14" name="Grafik 13" descr="Fragezeichen">
            <a:extLst>
              <a:ext uri="{FF2B5EF4-FFF2-40B4-BE49-F238E27FC236}">
                <a16:creationId xmlns:a16="http://schemas.microsoft.com/office/drawing/2014/main" id="{32B86D26-E6F7-475C-A7C0-413DD2AEA1F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904185" y="2401009"/>
            <a:ext cx="953255" cy="953255"/>
          </a:xfrm>
          <a:prstGeom prst="rect">
            <a:avLst/>
          </a:prstGeom>
        </p:spPr>
      </p:pic>
      <p:pic>
        <p:nvPicPr>
          <p:cNvPr id="3" name="Grafik 2" descr="Pfeil Gerade">
            <a:extLst>
              <a:ext uri="{FF2B5EF4-FFF2-40B4-BE49-F238E27FC236}">
                <a16:creationId xmlns:a16="http://schemas.microsoft.com/office/drawing/2014/main" id="{1E7F0B2D-E03D-4500-A86A-4085D8D37CA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294203" y="3058921"/>
            <a:ext cx="2802749" cy="129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6785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Logo" descr="Home">
            <a:extLst>
              <a:ext uri="{FF2B5EF4-FFF2-40B4-BE49-F238E27FC236}">
                <a16:creationId xmlns:a16="http://schemas.microsoft.com/office/drawing/2014/main" id="{066E1402-4586-49F1-AEA6-5EEEE4D90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09" y="159602"/>
            <a:ext cx="2219187" cy="99211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!!Titel">
            <a:extLst>
              <a:ext uri="{FF2B5EF4-FFF2-40B4-BE49-F238E27FC236}">
                <a16:creationId xmlns:a16="http://schemas.microsoft.com/office/drawing/2014/main" id="{61024095-3CE2-4F1C-AED7-FBFEA6CA05A0}"/>
              </a:ext>
            </a:extLst>
          </p:cNvPr>
          <p:cNvSpPr txBox="1">
            <a:spLocks/>
          </p:cNvSpPr>
          <p:nvPr/>
        </p:nvSpPr>
        <p:spPr>
          <a:xfrm>
            <a:off x="800644" y="450761"/>
            <a:ext cx="12477162" cy="7715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>
                <a:solidFill>
                  <a:srgbClr val="1133A0"/>
                </a:solidFill>
              </a:rPr>
              <a:t>Case </a:t>
            </a:r>
            <a:r>
              <a:rPr lang="de-DE" sz="3600" b="1" dirty="0" err="1">
                <a:solidFill>
                  <a:srgbClr val="1133A0"/>
                </a:solidFill>
              </a:rPr>
              <a:t>study</a:t>
            </a:r>
            <a:r>
              <a:rPr lang="de-DE" sz="3600" b="1" dirty="0">
                <a:solidFill>
                  <a:srgbClr val="1133A0"/>
                </a:solidFill>
              </a:rPr>
              <a:t>: </a:t>
            </a:r>
            <a:r>
              <a:rPr lang="de-DE" sz="3600" b="1" dirty="0" err="1">
                <a:solidFill>
                  <a:srgbClr val="1133A0"/>
                </a:solidFill>
              </a:rPr>
              <a:t>Navigating</a:t>
            </a:r>
            <a:r>
              <a:rPr lang="de-DE" sz="3600" b="1" dirty="0">
                <a:solidFill>
                  <a:srgbClr val="1133A0"/>
                </a:solidFill>
              </a:rPr>
              <a:t> </a:t>
            </a:r>
            <a:r>
              <a:rPr lang="de-DE" sz="3600" b="1" dirty="0" err="1">
                <a:solidFill>
                  <a:srgbClr val="1133A0"/>
                </a:solidFill>
              </a:rPr>
              <a:t>between</a:t>
            </a:r>
            <a:r>
              <a:rPr lang="de-DE" sz="3600" b="1" dirty="0">
                <a:solidFill>
                  <a:srgbClr val="1133A0"/>
                </a:solidFill>
              </a:rPr>
              <a:t> Scylla and Charybdis</a:t>
            </a:r>
            <a:endParaRPr lang="de-DE" sz="3600" dirty="0">
              <a:solidFill>
                <a:srgbClr val="1133A0"/>
              </a:solidFill>
            </a:endParaRPr>
          </a:p>
        </p:txBody>
      </p:sp>
      <p:sp>
        <p:nvSpPr>
          <p:cNvPr id="24" name="!!Inhaltsbalken">
            <a:extLst>
              <a:ext uri="{FF2B5EF4-FFF2-40B4-BE49-F238E27FC236}">
                <a16:creationId xmlns:a16="http://schemas.microsoft.com/office/drawing/2014/main" id="{D956FBA4-3CFD-4DF9-9E11-F81543D5B3EF}"/>
              </a:ext>
            </a:extLst>
          </p:cNvPr>
          <p:cNvSpPr/>
          <p:nvPr/>
        </p:nvSpPr>
        <p:spPr>
          <a:xfrm>
            <a:off x="1308803" y="1250596"/>
            <a:ext cx="10760765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overview">
            <a:extLst>
              <a:ext uri="{FF2B5EF4-FFF2-40B4-BE49-F238E27FC236}">
                <a16:creationId xmlns:a16="http://schemas.microsoft.com/office/drawing/2014/main" id="{FBD0486F-5C9D-49D7-9131-312BCFD66C9E}"/>
              </a:ext>
            </a:extLst>
          </p:cNvPr>
          <p:cNvSpPr txBox="1"/>
          <p:nvPr/>
        </p:nvSpPr>
        <p:spPr>
          <a:xfrm>
            <a:off x="1360559" y="1640194"/>
            <a:ext cx="10233340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Which instruments/options for cross-border cooperation are available on the basis of the current EU legal framework? </a:t>
            </a:r>
            <a:endParaRPr lang="de-DE" sz="2800" dirty="0">
              <a:latin typeface="+mj-lt"/>
            </a:endParaRPr>
          </a:p>
        </p:txBody>
      </p:sp>
      <p:sp>
        <p:nvSpPr>
          <p:cNvPr id="8" name="!!Gliederungspunkt 1">
            <a:extLst>
              <a:ext uri="{FF2B5EF4-FFF2-40B4-BE49-F238E27FC236}">
                <a16:creationId xmlns:a16="http://schemas.microsoft.com/office/drawing/2014/main" id="{F1B8D935-EB7C-4F31-B6B5-5838FB7AB19C}"/>
              </a:ext>
            </a:extLst>
          </p:cNvPr>
          <p:cNvSpPr/>
          <p:nvPr/>
        </p:nvSpPr>
        <p:spPr>
          <a:xfrm>
            <a:off x="329068" y="1907483"/>
            <a:ext cx="783602" cy="783602"/>
          </a:xfrm>
          <a:prstGeom prst="ellipse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1</a:t>
            </a:r>
          </a:p>
        </p:txBody>
      </p:sp>
      <p:sp>
        <p:nvSpPr>
          <p:cNvPr id="9" name="overview">
            <a:extLst>
              <a:ext uri="{FF2B5EF4-FFF2-40B4-BE49-F238E27FC236}">
                <a16:creationId xmlns:a16="http://schemas.microsoft.com/office/drawing/2014/main" id="{C9AFFEFF-5F4D-407F-A1CB-3A1F28D53FF4}"/>
              </a:ext>
            </a:extLst>
          </p:cNvPr>
          <p:cNvSpPr txBox="1"/>
          <p:nvPr/>
        </p:nvSpPr>
        <p:spPr>
          <a:xfrm>
            <a:off x="1360559" y="3250127"/>
            <a:ext cx="9781668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Which instruments/options are not available on the basis of the current EU legal framework?</a:t>
            </a:r>
            <a:endParaRPr lang="de-DE" sz="2800" dirty="0">
              <a:latin typeface="+mj-lt"/>
            </a:endParaRPr>
          </a:p>
        </p:txBody>
      </p:sp>
      <p:sp>
        <p:nvSpPr>
          <p:cNvPr id="10" name="!!Gliederungspunkt 1">
            <a:extLst>
              <a:ext uri="{FF2B5EF4-FFF2-40B4-BE49-F238E27FC236}">
                <a16:creationId xmlns:a16="http://schemas.microsoft.com/office/drawing/2014/main" id="{C66BDA5E-FEA0-4488-8CE1-81E86EB4C67C}"/>
              </a:ext>
            </a:extLst>
          </p:cNvPr>
          <p:cNvSpPr/>
          <p:nvPr/>
        </p:nvSpPr>
        <p:spPr>
          <a:xfrm>
            <a:off x="329068" y="3517416"/>
            <a:ext cx="783602" cy="783602"/>
          </a:xfrm>
          <a:prstGeom prst="ellipse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2</a:t>
            </a:r>
          </a:p>
        </p:txBody>
      </p:sp>
      <p:sp>
        <p:nvSpPr>
          <p:cNvPr id="11" name="!!Gliederungspunkt 1">
            <a:extLst>
              <a:ext uri="{FF2B5EF4-FFF2-40B4-BE49-F238E27FC236}">
                <a16:creationId xmlns:a16="http://schemas.microsoft.com/office/drawing/2014/main" id="{5264DF87-4027-4E26-A70B-547CBCF55BA3}"/>
              </a:ext>
            </a:extLst>
          </p:cNvPr>
          <p:cNvSpPr/>
          <p:nvPr/>
        </p:nvSpPr>
        <p:spPr>
          <a:xfrm>
            <a:off x="329068" y="5127349"/>
            <a:ext cx="783602" cy="783602"/>
          </a:xfrm>
          <a:prstGeom prst="ellipse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3</a:t>
            </a:r>
          </a:p>
        </p:txBody>
      </p:sp>
      <p:sp>
        <p:nvSpPr>
          <p:cNvPr id="12" name="overview">
            <a:extLst>
              <a:ext uri="{FF2B5EF4-FFF2-40B4-BE49-F238E27FC236}">
                <a16:creationId xmlns:a16="http://schemas.microsoft.com/office/drawing/2014/main" id="{BC108330-B77B-4231-A312-89D910417996}"/>
              </a:ext>
            </a:extLst>
          </p:cNvPr>
          <p:cNvSpPr txBox="1"/>
          <p:nvPr/>
        </p:nvSpPr>
        <p:spPr>
          <a:xfrm>
            <a:off x="1360559" y="4860060"/>
            <a:ext cx="10295068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Which decision would you take in this situation from the viewpoint of proportionality? Which decision from the viewpoint of effectiveness? </a:t>
            </a:r>
            <a:endParaRPr lang="de-DE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76445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Breitbild</PresentationFormat>
  <Paragraphs>22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Gruppendiskussion</dc:title>
  <dc:creator>Ruth Schumacher</dc:creator>
  <cp:lastModifiedBy>Ruth Schumacher</cp:lastModifiedBy>
  <cp:revision>255</cp:revision>
  <dcterms:created xsi:type="dcterms:W3CDTF">2025-05-23T08:23:12Z</dcterms:created>
  <dcterms:modified xsi:type="dcterms:W3CDTF">2025-06-20T08:38:47Z</dcterms:modified>
</cp:coreProperties>
</file>