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464" r:id="rId4"/>
    <p:sldId id="465" r:id="rId5"/>
    <p:sldId id="466" r:id="rId6"/>
    <p:sldId id="490" r:id="rId7"/>
    <p:sldId id="514" r:id="rId8"/>
    <p:sldId id="492" r:id="rId9"/>
    <p:sldId id="501" r:id="rId10"/>
    <p:sldId id="502" r:id="rId11"/>
    <p:sldId id="493" r:id="rId12"/>
    <p:sldId id="513" r:id="rId13"/>
    <p:sldId id="519" r:id="rId14"/>
    <p:sldId id="504" r:id="rId15"/>
    <p:sldId id="515" r:id="rId16"/>
    <p:sldId id="520" r:id="rId17"/>
    <p:sldId id="505" r:id="rId18"/>
    <p:sldId id="508" r:id="rId19"/>
    <p:sldId id="517" r:id="rId20"/>
    <p:sldId id="506" r:id="rId21"/>
    <p:sldId id="495" r:id="rId22"/>
    <p:sldId id="457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A30"/>
    <a:srgbClr val="7A786C"/>
    <a:srgbClr val="FF0000"/>
    <a:srgbClr val="1133A0"/>
    <a:srgbClr val="10319A"/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CFE01-4B69-486B-A93F-7F9C29A4E905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CFA72-C918-4407-A13A-8A1399E05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52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258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C9E57-ADEF-37EF-B473-1E2DD23DB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813E87C-2CCF-2DA6-4D1F-EDDC50CE2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49E6439-4C97-D0DD-DBFC-BE942B9E6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suspect</a:t>
            </a:r>
            <a:r>
              <a:rPr lang="de-DE" dirty="0"/>
              <a:t>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0E7671-ABDF-13B2-DBEE-0CED7343A7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742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Klick: limited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use</a:t>
            </a:r>
            <a:endParaRPr lang="de-DE" dirty="0"/>
          </a:p>
          <a:p>
            <a:pPr marL="228600" indent="-228600">
              <a:buAutoNum type="arabicPeriod"/>
            </a:pPr>
            <a:r>
              <a:rPr lang="de-DE" dirty="0" err="1"/>
              <a:t>complex</a:t>
            </a:r>
            <a:r>
              <a:rPr lang="de-DE" dirty="0"/>
              <a:t> and </a:t>
            </a:r>
            <a:r>
              <a:rPr lang="de-DE" dirty="0" err="1"/>
              <a:t>cumbersome</a:t>
            </a:r>
            <a:r>
              <a:rPr lang="de-DE" dirty="0"/>
              <a:t> </a:t>
            </a:r>
            <a:r>
              <a:rPr lang="de-DE" dirty="0" err="1"/>
              <a:t>procedure</a:t>
            </a: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751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C9E57-ADEF-37EF-B473-1E2DD23DB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813E87C-2CCF-2DA6-4D1F-EDDC50CE2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49E6439-4C97-D0DD-DBFC-BE942B9E6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Limited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: ESO not </a:t>
            </a:r>
            <a:r>
              <a:rPr lang="de-DE" dirty="0" err="1"/>
              <a:t>applicable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suspect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returned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 Member State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0E7671-ABDF-13B2-DBEE-0CED7343A7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445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C9E57-ADEF-37EF-B473-1E2DD23DB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813E87C-2CCF-2DA6-4D1F-EDDC50CE2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49E6439-4C97-D0DD-DBFC-BE942B9E6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1. Klick: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0E7671-ABDF-13B2-DBEE-0CED7343A7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05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A37BB-5D32-023E-A0A7-F85181415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530D703-E4A5-C29A-39B8-13ED881BF8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77D0D8A-BBDA-5C2C-ED2F-5ED184B198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informs</a:t>
            </a:r>
            <a:r>
              <a:rPr lang="de-DE" dirty="0"/>
              <a:t>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an EAW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tries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arrest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suspect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absconded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meantime</a:t>
            </a:r>
            <a:r>
              <a:rPr lang="de-DE" dirty="0"/>
              <a:t> 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1E29A1-9B14-AEAA-255D-4F4690F51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834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4F6AF-9E48-6286-77DC-42DDFCAFC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7D8A2E7-856C-1ABC-AE23-A1B4050C51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FB02C17-DA3D-4F07-4A46-E1FCC9AFE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02EA2F-52F8-5246-0B06-C7E0C0CAC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422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4F6AF-9E48-6286-77DC-42DDFCAFC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7D8A2E7-856C-1ABC-AE23-A1B4050C51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FB02C17-DA3D-4F07-4A46-E1FCC9AFE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02EA2F-52F8-5246-0B06-C7E0C0CAC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812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6C0D2-F3BD-B183-12D6-A1FF113FD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52090A7-9875-6056-0461-81082A4BA3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D79F071-64F6-CA73-9D26-6105B654B2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1. Klick: ESO</a:t>
            </a:r>
          </a:p>
          <a:p>
            <a:pPr marL="171450" indent="-171450">
              <a:buFontTx/>
              <a:buChar char="-"/>
            </a:pPr>
            <a:r>
              <a:rPr lang="de-DE" dirty="0"/>
              <a:t>2. Klick: EAW and </a:t>
            </a:r>
            <a:r>
              <a:rPr lang="de-DE" dirty="0" err="1"/>
              <a:t>issuance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3. Klick: </a:t>
            </a:r>
            <a:r>
              <a:rPr lang="de-DE" dirty="0" err="1"/>
              <a:t>supervision</a:t>
            </a:r>
            <a:r>
              <a:rPr lang="de-DE" dirty="0"/>
              <a:t> </a:t>
            </a:r>
          </a:p>
          <a:p>
            <a:pPr marL="171450" indent="-171450">
              <a:buFontTx/>
              <a:buChar char="-"/>
            </a:pPr>
            <a:r>
              <a:rPr lang="de-DE" dirty="0"/>
              <a:t>4. Klick: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AF8AEE-FB2A-AF1D-2926-D42266F886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7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2A493-C760-515A-9A53-0E4B1A310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24705CF-D5B5-7BE0-69A8-5C57BD1CC2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2943A5B-C644-CF0A-F749-6DE7A3B2E7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EAW </a:t>
            </a:r>
            <a:r>
              <a:rPr lang="de-DE" dirty="0" err="1"/>
              <a:t>applicable</a:t>
            </a:r>
            <a:r>
              <a:rPr lang="de-DE" dirty="0"/>
              <a:t> 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r>
              <a:rPr lang="de-DE" dirty="0"/>
              <a:t>1. Klick: </a:t>
            </a:r>
            <a:r>
              <a:rPr lang="de-DE" dirty="0" err="1"/>
              <a:t>arrest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EAW 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EBDC27-218C-6C1E-A1A2-40039B0974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005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B423EA-AA52-93A6-F7DE-B797D3CAD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6EEA3E8-0C09-4F4C-BA8F-3C9101ACE6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69CEF02-238D-66F3-A928-74CE2629E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1. Klick: ESO</a:t>
            </a:r>
          </a:p>
          <a:p>
            <a:pPr marL="171450" indent="-171450">
              <a:buFontTx/>
              <a:buChar char="-"/>
            </a:pPr>
            <a:r>
              <a:rPr lang="de-DE" dirty="0"/>
              <a:t>2. Klick: </a:t>
            </a:r>
            <a:r>
              <a:rPr lang="de-DE" dirty="0" err="1"/>
              <a:t>provisional</a:t>
            </a:r>
            <a:r>
              <a:rPr lang="de-DE" dirty="0"/>
              <a:t> </a:t>
            </a:r>
            <a:r>
              <a:rPr lang="de-DE" dirty="0" err="1"/>
              <a:t>arrest</a:t>
            </a:r>
            <a:r>
              <a:rPr lang="de-DE" dirty="0"/>
              <a:t> and </a:t>
            </a:r>
            <a:r>
              <a:rPr lang="de-DE" dirty="0" err="1"/>
              <a:t>issuance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3. Klick: </a:t>
            </a:r>
            <a:r>
              <a:rPr lang="de-DE" dirty="0" err="1"/>
              <a:t>supervision</a:t>
            </a:r>
            <a:r>
              <a:rPr lang="de-DE" dirty="0"/>
              <a:t> </a:t>
            </a:r>
          </a:p>
          <a:p>
            <a:pPr marL="171450" indent="-171450">
              <a:buFontTx/>
              <a:buChar char="-"/>
            </a:pPr>
            <a:r>
              <a:rPr lang="de-DE" dirty="0"/>
              <a:t>4. Klick: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and </a:t>
            </a:r>
            <a:r>
              <a:rPr lang="de-DE" dirty="0" err="1"/>
              <a:t>provisional</a:t>
            </a:r>
            <a:r>
              <a:rPr lang="de-DE" dirty="0"/>
              <a:t> </a:t>
            </a:r>
            <a:r>
              <a:rPr lang="de-DE" dirty="0" err="1"/>
              <a:t>arrest</a:t>
            </a: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83AC5D-D746-570C-70EA-626A463DEC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13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050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E4971F-2546-3EBF-B370-A33777D38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E3660FC-75F4-2E58-454D-89F0C5409A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144F233-C263-07C2-B1E8-E2D6057AA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supervison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provisional</a:t>
            </a:r>
            <a:r>
              <a:rPr lang="de-DE" dirty="0"/>
              <a:t> </a:t>
            </a:r>
            <a:r>
              <a:rPr lang="de-DE" dirty="0" err="1"/>
              <a:t>arrest</a:t>
            </a:r>
            <a:endParaRPr lang="de-DE" dirty="0"/>
          </a:p>
          <a:p>
            <a:pPr marL="228600" indent="-228600">
              <a:buAutoNum type="arabicPeriod"/>
            </a:pPr>
            <a:r>
              <a:rPr lang="de-DE" dirty="0"/>
              <a:t>Klick: 10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informs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an EAW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executes</a:t>
            </a:r>
            <a:r>
              <a:rPr lang="de-DE" dirty="0"/>
              <a:t> EAW 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92E40B-B6E8-CECB-8898-414F24E0D2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516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910F8-0916-414F-AB44-9A0593FAB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B635087-24CF-0F44-3FE6-90460B66F1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4B9285E-20C0-49B5-5751-B8C04285C4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02417E-8A4F-635B-5913-18413765B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132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44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08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775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594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01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452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60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3B97A-8994-844B-B592-63B5BC606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891D736-ED79-5C04-8DF7-7963C00F45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AB6B0BF-80CF-3BF7-F730-A990A738F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ESO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suspect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Member State B 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5E2A09-0EE4-FE5C-6574-E669FB528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04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7B574-33D8-4CA6-A3F4-0BF957053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0225BD-1359-443E-A67E-9760D2ADA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B635B1-3710-46CE-A425-220851CE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EAAFA2-20EB-41E1-8076-490D0E2E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07523-BC5D-4B9B-BD92-3B4440B8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29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372CD-4464-4AA8-8871-1E2D4B1D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05FCBD-A9DE-445D-9C92-1066BE04F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D38C0B-2E79-4B85-891B-DB91828A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62BA91-842C-4AEE-A3B8-40B0763D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AC414A-46E6-4664-B9B5-F1B58578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8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B22267C-AD92-49DF-BEC6-3875622C9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8BA5E0-3E5E-4B06-BDBA-ACD2B6A2A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AFA818-5C62-4601-850A-C6249FB1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E2471-5217-4E8C-BD06-8112E9AF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6E7E55-2A24-478C-B70F-4FA7F5EB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F1474-7EA7-4A4A-BCCF-D774334C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789FA3-17F9-44E3-9A8A-2563ABB28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28F980-14BA-492D-83B1-DAB6F834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9523EF-A4C1-410F-80B3-F2323FB1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AA939-B7EA-4297-972D-54CAFFAA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49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20BF2-8C78-4639-B213-29F1F65B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3AF8AB-C735-4042-AF47-E9AE59A3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F195F2-8E4C-4A6B-ACC5-34AC8E7E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FE339-14FB-4450-A0A6-2C5BCAC7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E5F92C-1396-4954-8FA4-B5AAE27A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7C77D-88B0-4881-809F-ABD2DEAD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0ACFA4-7553-435F-8064-8BED322C1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DB312C-0E5D-4AB1-B561-1B9AC8ADA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6ABFB4-FC42-4236-AFF4-062B880C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37733E-35C5-4B62-81C8-668F91DF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B4D032-3C05-41FA-B3ED-C9B71198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03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33FE6-5471-4501-A928-744DB519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D2EDDA-9310-49FD-9FD6-C6E1C3877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557D7E-2B6F-40F6-A389-CFA5ED06A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B5D008-6568-4905-AA5F-BDBAA172F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9A9D3B-90B2-47E7-B81D-61044AD88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34D3B9-09FB-4743-BBC1-1FC3A7D6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B552C9-EAD2-4B32-B63F-73190B91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2C78C0-6261-447D-AF7C-CFA6604E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29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7756D-0CDE-4D59-A0BA-F68A00972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3BCA10-3BF7-47B0-9CFE-B3600CF3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1F9220-2D2C-4E09-9919-745564B6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B9A3A9-F905-4407-93AE-8985A099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7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E3167F-E365-4A70-A1CA-1C8D6423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2C0199-1BAC-4047-B65C-4F8D1E29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3F5193-0D6D-4B25-91E6-176F5B3E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14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6BC3-EEFC-4229-9F0A-094664D0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BB607E-0E62-410B-B32E-D14A5D247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F33A70-C23D-4313-AF38-35C794830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EA5932-4EE6-415F-B20C-AC695A14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6297A8-AB93-4039-938B-2F3B29D1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6C2308-B0EA-4425-85D4-FA061148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99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FF401-7F91-48AE-B728-D81E2957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CA207E-8B77-477A-85F1-8E23DAE40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04175-6A9F-4264-968D-AB5FFB754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454AE8-ACCA-41B0-A29A-9997A4B0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C46A74-6FBD-456C-837E-61AECA2F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095C9A-B76D-46DE-BD1A-ECA89D0C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88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E4808F5-6FC5-4847-B7B2-18583039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D65661-D722-4DE5-BCD7-8E2B36BB0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AD055-8A9A-45F5-9D4F-E400F749F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63D0-7851-4D6F-A9B8-49589B02C1DC}" type="datetimeFigureOut">
              <a:rPr lang="de-DE" smtClean="0"/>
              <a:t>23.06.2025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D6E7E6-402C-4162-8C47-AA84A21FB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1FD414-D14B-48BF-AD3D-57C522C77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8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3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11" Type="http://schemas.openxmlformats.org/officeDocument/2006/relationships/image" Target="../media/image15.sv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sv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1.svg"/><Relationship Id="rId5" Type="http://schemas.openxmlformats.org/officeDocument/2006/relationships/image" Target="../media/image9.sv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11.sv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svg"/><Relationship Id="rId5" Type="http://schemas.openxmlformats.org/officeDocument/2006/relationships/image" Target="../media/image9.sv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6.svg"/><Relationship Id="rId3" Type="http://schemas.openxmlformats.org/officeDocument/2006/relationships/image" Target="../media/image12.png"/><Relationship Id="rId7" Type="http://schemas.openxmlformats.org/officeDocument/2006/relationships/image" Target="../media/image9.svg"/><Relationship Id="rId12" Type="http://schemas.openxmlformats.org/officeDocument/2006/relationships/image" Target="../media/image25.png"/><Relationship Id="rId17" Type="http://schemas.openxmlformats.org/officeDocument/2006/relationships/image" Target="../media/image28.sv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24.svg"/><Relationship Id="rId5" Type="http://schemas.openxmlformats.org/officeDocument/2006/relationships/image" Target="../media/image3.png"/><Relationship Id="rId15" Type="http://schemas.openxmlformats.org/officeDocument/2006/relationships/image" Target="../media/image15.svg"/><Relationship Id="rId10" Type="http://schemas.openxmlformats.org/officeDocument/2006/relationships/image" Target="../media/image23.png"/><Relationship Id="rId4" Type="http://schemas.openxmlformats.org/officeDocument/2006/relationships/image" Target="../media/image13.svg"/><Relationship Id="rId9" Type="http://schemas.openxmlformats.org/officeDocument/2006/relationships/image" Target="../media/image11.svg"/><Relationship Id="rId1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svg"/><Relationship Id="rId3" Type="http://schemas.openxmlformats.org/officeDocument/2006/relationships/image" Target="../media/image3.png"/><Relationship Id="rId7" Type="http://schemas.openxmlformats.org/officeDocument/2006/relationships/image" Target="../media/image11.sv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1.svg"/><Relationship Id="rId5" Type="http://schemas.openxmlformats.org/officeDocument/2006/relationships/image" Target="../media/image9.svg"/><Relationship Id="rId15" Type="http://schemas.openxmlformats.org/officeDocument/2006/relationships/image" Target="../media/image7.sv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8.svg"/><Relationship Id="rId1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1.svg"/><Relationship Id="rId12" Type="http://schemas.openxmlformats.org/officeDocument/2006/relationships/image" Target="../media/image27.png"/><Relationship Id="rId17" Type="http://schemas.openxmlformats.org/officeDocument/2006/relationships/image" Target="../media/image31.sv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4.svg"/><Relationship Id="rId5" Type="http://schemas.openxmlformats.org/officeDocument/2006/relationships/image" Target="../media/image9.svg"/><Relationship Id="rId15" Type="http://schemas.openxmlformats.org/officeDocument/2006/relationships/image" Target="../media/image30.svg"/><Relationship Id="rId10" Type="http://schemas.openxmlformats.org/officeDocument/2006/relationships/image" Target="../media/image23.png"/><Relationship Id="rId19" Type="http://schemas.openxmlformats.org/officeDocument/2006/relationships/image" Target="../media/image21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svg"/><Relationship Id="rId3" Type="http://schemas.openxmlformats.org/officeDocument/2006/relationships/image" Target="../media/image3.png"/><Relationship Id="rId7" Type="http://schemas.openxmlformats.org/officeDocument/2006/relationships/image" Target="../media/image11.svg"/><Relationship Id="rId12" Type="http://schemas.openxmlformats.org/officeDocument/2006/relationships/image" Target="../media/image14.png"/><Relationship Id="rId17" Type="http://schemas.openxmlformats.org/officeDocument/2006/relationships/image" Target="../media/image33.sv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1.svg"/><Relationship Id="rId5" Type="http://schemas.openxmlformats.org/officeDocument/2006/relationships/image" Target="../media/image9.svg"/><Relationship Id="rId15" Type="http://schemas.openxmlformats.org/officeDocument/2006/relationships/image" Target="../media/image7.sv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13" Type="http://schemas.openxmlformats.org/officeDocument/2006/relationships/image" Target="../media/image9.sv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26.svg"/><Relationship Id="rId7" Type="http://schemas.openxmlformats.org/officeDocument/2006/relationships/image" Target="../media/image29.png"/><Relationship Id="rId12" Type="http://schemas.openxmlformats.org/officeDocument/2006/relationships/image" Target="../media/image8.png"/><Relationship Id="rId17" Type="http://schemas.openxmlformats.org/officeDocument/2006/relationships/image" Target="../media/image36.sv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35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svg"/><Relationship Id="rId11" Type="http://schemas.openxmlformats.org/officeDocument/2006/relationships/image" Target="../media/image3.png"/><Relationship Id="rId5" Type="http://schemas.openxmlformats.org/officeDocument/2006/relationships/image" Target="../media/image23.png"/><Relationship Id="rId15" Type="http://schemas.openxmlformats.org/officeDocument/2006/relationships/image" Target="../media/image11.svg"/><Relationship Id="rId10" Type="http://schemas.openxmlformats.org/officeDocument/2006/relationships/image" Target="../media/image15.svg"/><Relationship Id="rId19" Type="http://schemas.openxmlformats.org/officeDocument/2006/relationships/image" Target="../media/image28.svg"/><Relationship Id="rId4" Type="http://schemas.openxmlformats.org/officeDocument/2006/relationships/image" Target="../media/image13.svg"/><Relationship Id="rId9" Type="http://schemas.openxmlformats.org/officeDocument/2006/relationships/image" Target="../media/image14.png"/><Relationship Id="rId1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5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11" Type="http://schemas.openxmlformats.org/officeDocument/2006/relationships/image" Target="../media/image15.sv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sv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" descr="Home">
            <a:extLst>
              <a:ext uri="{FF2B5EF4-FFF2-40B4-BE49-F238E27FC236}">
                <a16:creationId xmlns:a16="http://schemas.microsoft.com/office/drawing/2014/main" id="{99C6F7BA-5B21-4C8B-928F-3AF92C3080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99" y="1235533"/>
            <a:ext cx="9815762" cy="4386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4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03688-8BC2-A848-E7A5-CF4D50AEF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upe" descr="Lupe">
            <a:extLst>
              <a:ext uri="{FF2B5EF4-FFF2-40B4-BE49-F238E27FC236}">
                <a16:creationId xmlns:a16="http://schemas.microsoft.com/office/drawing/2014/main" id="{323C2AC2-6E29-E6AE-491C-D455BEA71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3920" y="2219973"/>
            <a:ext cx="3354779" cy="3354779"/>
          </a:xfrm>
          <a:prstGeom prst="rect">
            <a:avLst/>
          </a:prstGeom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2827DB4B-A26F-CDDD-77D6-550E6AEF6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B7A95854-697B-A956-F127-049C1298DB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C53B1F83-45DA-2DCF-E876-0C692F90EA63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introduction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17985A1C-04CE-A3DD-540D-9178EA94919E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B1382E2E-4BAA-0D58-C14E-9EDD65569ABB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AB4D816B-56F4-15A0-752B-B7B37AC667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08EBAF8B-E250-0785-ECD4-2AD5C2B284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91664DE8-3767-E50C-AD20-0273D2D0C8F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BBDF308-EBA1-BCBE-F5BC-A9CB7CC4481E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3D8D018-6877-E729-812A-8534DAC656C7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73EA4D20-BB2E-6FA1-D2AC-49779E365353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Brief Icon" descr="Papier">
            <a:extLst>
              <a:ext uri="{FF2B5EF4-FFF2-40B4-BE49-F238E27FC236}">
                <a16:creationId xmlns:a16="http://schemas.microsoft.com/office/drawing/2014/main" id="{0DE0CCD0-4F7A-9AE1-9D2C-7A78B234878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81081" y="3104403"/>
            <a:ext cx="1210960" cy="1210960"/>
          </a:xfrm>
          <a:prstGeom prst="rect">
            <a:avLst/>
          </a:prstGeom>
        </p:spPr>
      </p:pic>
      <p:sp>
        <p:nvSpPr>
          <p:cNvPr id="7" name="ESO">
            <a:extLst>
              <a:ext uri="{FF2B5EF4-FFF2-40B4-BE49-F238E27FC236}">
                <a16:creationId xmlns:a16="http://schemas.microsoft.com/office/drawing/2014/main" id="{2D026D0F-62EC-9E75-3E71-AEEA733207B7}"/>
              </a:ext>
            </a:extLst>
          </p:cNvPr>
          <p:cNvSpPr txBox="1"/>
          <p:nvPr/>
        </p:nvSpPr>
        <p:spPr>
          <a:xfrm>
            <a:off x="5243262" y="3479050"/>
            <a:ext cx="68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ESO</a:t>
            </a:r>
          </a:p>
        </p:txBody>
      </p:sp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3C31AB08-3938-126F-86D6-26C518D1EE3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5BB7F058-DF88-976A-A1F3-79D8B8BA2BE9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8B550CF5-CF8F-80BF-D2C9-E5230297739E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465E6F2-A175-7AF2-9D98-4427D45325F4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77374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28764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 descr="Blitz mit einfarbiger Füllung">
            <a:extLst>
              <a:ext uri="{FF2B5EF4-FFF2-40B4-BE49-F238E27FC236}">
                <a16:creationId xmlns:a16="http://schemas.microsoft.com/office/drawing/2014/main" id="{32BAD450-0926-4FA6-B2C2-314D0A9CF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98995">
            <a:off x="150823" y="1904469"/>
            <a:ext cx="3560064" cy="4745191"/>
          </a:xfrm>
          <a:prstGeom prst="rect">
            <a:avLst/>
          </a:prstGeom>
        </p:spPr>
      </p:pic>
      <p:pic>
        <p:nvPicPr>
          <p:cNvPr id="21" name="Grafik 20" descr="Blitz mit einfarbiger Füllung">
            <a:extLst>
              <a:ext uri="{FF2B5EF4-FFF2-40B4-BE49-F238E27FC236}">
                <a16:creationId xmlns:a16="http://schemas.microsoft.com/office/drawing/2014/main" id="{DACD9859-0B1D-460E-A7F0-1F3751795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98995">
            <a:off x="248712" y="1451633"/>
            <a:ext cx="4118178" cy="5489098"/>
          </a:xfrm>
          <a:prstGeom prst="rect">
            <a:avLst/>
          </a:prstGeom>
        </p:spPr>
      </p:pic>
      <p:pic>
        <p:nvPicPr>
          <p:cNvPr id="41" name="Picture 1" descr="Home">
            <a:extLst>
              <a:ext uri="{FF2B5EF4-FFF2-40B4-BE49-F238E27FC236}">
                <a16:creationId xmlns:a16="http://schemas.microsoft.com/office/drawing/2014/main" id="{066E1402-4586-49F1-AEA6-5EEEE4D90E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el 8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current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challenges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316A1DF7-7719-45CB-BF17-F32C96E052C4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64CCC6C3-38E4-41CD-8F3D-6B10D09E5B18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CFAFC60-33A2-4839-A633-BC2FE5CBA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95791" y="2825584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682A9705-AC6B-4433-BF15-DE3E0B9CB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5094" y="2633787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08E66AB-8813-4CD4-B776-FFD95929B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5602" y="2589005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EA89D169-3E6C-4DFC-8689-844451307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57260" y="2585736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37B57F52-FF56-4794-9D88-038DB3B6C779}"/>
              </a:ext>
            </a:extLst>
          </p:cNvPr>
          <p:cNvSpPr/>
          <p:nvPr/>
        </p:nvSpPr>
        <p:spPr>
          <a:xfrm flipV="1">
            <a:off x="2564606" y="2317017"/>
            <a:ext cx="59532" cy="5953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9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76200">
              <a:schemeClr val="accent4">
                <a:lumMod val="60000"/>
                <a:lumOff val="40000"/>
                <a:alpha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A3E026C8-88DA-4858-9BA4-387F44DA9E38}"/>
              </a:ext>
            </a:extLst>
          </p:cNvPr>
          <p:cNvCxnSpPr>
            <a:cxnSpLocks/>
          </p:cNvCxnSpPr>
          <p:nvPr/>
        </p:nvCxnSpPr>
        <p:spPr>
          <a:xfrm>
            <a:off x="2790825" y="2723457"/>
            <a:ext cx="2558424" cy="2851"/>
          </a:xfrm>
          <a:prstGeom prst="line">
            <a:avLst/>
          </a:prstGeom>
          <a:ln w="28575">
            <a:solidFill>
              <a:srgbClr val="C3D1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e 48">
            <a:extLst>
              <a:ext uri="{FF2B5EF4-FFF2-40B4-BE49-F238E27FC236}">
                <a16:creationId xmlns:a16="http://schemas.microsoft.com/office/drawing/2014/main" id="{CB48C05B-17E0-40DA-945A-ABB06FAE407C}"/>
              </a:ext>
            </a:extLst>
          </p:cNvPr>
          <p:cNvSpPr/>
          <p:nvPr/>
        </p:nvSpPr>
        <p:spPr>
          <a:xfrm flipV="1">
            <a:off x="5323299" y="2662258"/>
            <a:ext cx="128099" cy="128099"/>
          </a:xfrm>
          <a:prstGeom prst="ellipse">
            <a:avLst/>
          </a:prstGeom>
          <a:solidFill>
            <a:srgbClr val="FBB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E5AACB3-0049-4972-868B-8BBD930EAD10}"/>
              </a:ext>
            </a:extLst>
          </p:cNvPr>
          <p:cNvSpPr/>
          <p:nvPr/>
        </p:nvSpPr>
        <p:spPr>
          <a:xfrm flipV="1">
            <a:off x="5261305" y="2599796"/>
            <a:ext cx="252087" cy="252087"/>
          </a:xfrm>
          <a:prstGeom prst="ellipse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BCA65158-7BE4-4BF4-9BDB-74C1A8BF6F1A}"/>
              </a:ext>
            </a:extLst>
          </p:cNvPr>
          <p:cNvSpPr/>
          <p:nvPr/>
        </p:nvSpPr>
        <p:spPr>
          <a:xfrm flipV="1">
            <a:off x="5192970" y="2529080"/>
            <a:ext cx="388755" cy="388755"/>
          </a:xfrm>
          <a:prstGeom prst="ellipse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C5B37964-EFB2-469F-8CF1-D39243BD63EB}"/>
              </a:ext>
            </a:extLst>
          </p:cNvPr>
          <p:cNvSpPr/>
          <p:nvPr/>
        </p:nvSpPr>
        <p:spPr>
          <a:xfrm flipV="1">
            <a:off x="5323299" y="4869505"/>
            <a:ext cx="128099" cy="128099"/>
          </a:xfrm>
          <a:prstGeom prst="ellipse">
            <a:avLst/>
          </a:prstGeom>
          <a:solidFill>
            <a:srgbClr val="FBB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55509A63-74B9-46B6-9C2C-C00A0CEC26B3}"/>
              </a:ext>
            </a:extLst>
          </p:cNvPr>
          <p:cNvSpPr/>
          <p:nvPr/>
        </p:nvSpPr>
        <p:spPr>
          <a:xfrm flipV="1">
            <a:off x="5261305" y="4807043"/>
            <a:ext cx="252087" cy="252087"/>
          </a:xfrm>
          <a:prstGeom prst="ellipse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1FFB4D6D-9A7E-40CF-BC85-98911B0B6997}"/>
              </a:ext>
            </a:extLst>
          </p:cNvPr>
          <p:cNvSpPr/>
          <p:nvPr/>
        </p:nvSpPr>
        <p:spPr>
          <a:xfrm flipV="1">
            <a:off x="5192970" y="4736327"/>
            <a:ext cx="388755" cy="388755"/>
          </a:xfrm>
          <a:prstGeom prst="ellipse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511E9D0-5007-48A1-8219-FB43CC0AD7C8}"/>
              </a:ext>
            </a:extLst>
          </p:cNvPr>
          <p:cNvSpPr txBox="1"/>
          <p:nvPr/>
        </p:nvSpPr>
        <p:spPr>
          <a:xfrm>
            <a:off x="5604930" y="2450751"/>
            <a:ext cx="63953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limited </a:t>
            </a:r>
            <a:r>
              <a:rPr lang="de-DE" sz="2800" b="1" dirty="0" err="1"/>
              <a:t>practical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r>
              <a:rPr lang="de-DE" sz="2800" b="1" dirty="0"/>
              <a:t>,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</a:p>
          <a:p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suspect</a:t>
            </a:r>
            <a:r>
              <a:rPr lang="de-DE" sz="2800" dirty="0"/>
              <a:t> </a:t>
            </a:r>
            <a:r>
              <a:rPr lang="de-DE" sz="2800" dirty="0" err="1"/>
              <a:t>has</a:t>
            </a:r>
            <a:r>
              <a:rPr lang="de-DE" sz="2800" dirty="0"/>
              <a:t> </a:t>
            </a:r>
            <a:r>
              <a:rPr lang="de-DE" sz="2800" dirty="0" err="1"/>
              <a:t>already</a:t>
            </a:r>
            <a:r>
              <a:rPr lang="de-DE" sz="2800" dirty="0"/>
              <a:t> </a:t>
            </a:r>
            <a:r>
              <a:rPr lang="de-DE" sz="2800" dirty="0" err="1"/>
              <a:t>left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state</a:t>
            </a:r>
            <a:r>
              <a:rPr lang="de-DE" sz="2800" dirty="0"/>
              <a:t> </a:t>
            </a:r>
            <a:r>
              <a:rPr lang="de-DE" sz="2800" dirty="0" err="1"/>
              <a:t>or</a:t>
            </a:r>
            <a:r>
              <a:rPr lang="de-DE" sz="2800" dirty="0"/>
              <a:t> in </a:t>
            </a:r>
            <a:r>
              <a:rPr lang="de-DE" sz="2800" dirty="0" err="1"/>
              <a:t>case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 </a:t>
            </a:r>
            <a:r>
              <a:rPr lang="de-DE" sz="2800" dirty="0" err="1"/>
              <a:t>less</a:t>
            </a:r>
            <a:r>
              <a:rPr lang="de-DE" sz="2800" dirty="0"/>
              <a:t> </a:t>
            </a:r>
            <a:r>
              <a:rPr lang="de-DE" sz="2800" dirty="0" err="1"/>
              <a:t>serious</a:t>
            </a:r>
            <a:r>
              <a:rPr lang="de-DE" sz="2800" dirty="0"/>
              <a:t> </a:t>
            </a:r>
            <a:r>
              <a:rPr lang="de-DE" sz="2800" dirty="0" err="1"/>
              <a:t>offence</a:t>
            </a:r>
            <a:endParaRPr lang="de-DE" sz="2800" dirty="0"/>
          </a:p>
          <a:p>
            <a:r>
              <a:rPr lang="de-DE" sz="2800" dirty="0"/>
              <a:t>(</a:t>
            </a:r>
            <a:r>
              <a:rPr lang="de-DE" sz="2800" dirty="0" err="1"/>
              <a:t>minimum</a:t>
            </a:r>
            <a:r>
              <a:rPr lang="de-DE" sz="2800" dirty="0"/>
              <a:t> </a:t>
            </a:r>
            <a:r>
              <a:rPr lang="de-DE" sz="2800" dirty="0" err="1"/>
              <a:t>threshold</a:t>
            </a:r>
            <a:r>
              <a:rPr lang="de-DE" sz="2800" dirty="0"/>
              <a:t>, Art. 2(1) FD EAW)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F342223-20D9-CB94-E4A8-C30DBB88C279}"/>
              </a:ext>
            </a:extLst>
          </p:cNvPr>
          <p:cNvSpPr txBox="1"/>
          <p:nvPr/>
        </p:nvSpPr>
        <p:spPr>
          <a:xfrm>
            <a:off x="5604930" y="4669094"/>
            <a:ext cx="58071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complex</a:t>
            </a:r>
            <a:r>
              <a:rPr lang="de-DE" sz="2800" b="1" dirty="0"/>
              <a:t> and </a:t>
            </a:r>
            <a:r>
              <a:rPr lang="de-DE" sz="2800" b="1" dirty="0" err="1"/>
              <a:t>cumbersome</a:t>
            </a:r>
            <a:r>
              <a:rPr lang="de-DE" sz="2800" b="1" dirty="0"/>
              <a:t> </a:t>
            </a:r>
            <a:r>
              <a:rPr lang="de-DE" sz="2800" b="1" dirty="0" err="1"/>
              <a:t>procedure</a:t>
            </a:r>
            <a:r>
              <a:rPr lang="de-DE" sz="2800" dirty="0"/>
              <a:t>,</a:t>
            </a:r>
          </a:p>
          <a:p>
            <a:r>
              <a:rPr lang="de-DE" sz="2800" dirty="0" err="1"/>
              <a:t>meanwhile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suspect</a:t>
            </a:r>
            <a:r>
              <a:rPr lang="de-DE" sz="2800" dirty="0"/>
              <a:t> </a:t>
            </a:r>
            <a:r>
              <a:rPr lang="de-DE" sz="2800" dirty="0" err="1"/>
              <a:t>might</a:t>
            </a:r>
            <a:r>
              <a:rPr lang="de-DE" sz="2800" dirty="0"/>
              <a:t> </a:t>
            </a:r>
            <a:r>
              <a:rPr lang="de-DE" sz="2800" dirty="0" err="1"/>
              <a:t>abscond</a:t>
            </a:r>
            <a:r>
              <a:rPr lang="de-DE" sz="2800" dirty="0"/>
              <a:t> 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F1A5DBA-F93E-904F-A2FF-1FD5E8BCB10C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2467468" y="4930704"/>
            <a:ext cx="2855831" cy="2850"/>
          </a:xfrm>
          <a:prstGeom prst="line">
            <a:avLst/>
          </a:prstGeom>
          <a:ln w="28575">
            <a:solidFill>
              <a:srgbClr val="C3D1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37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-0.04023 0.222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3 0.22268 L 0.0112 0.23148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5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 0.23148 L -0.11042 0.5687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3" grpId="2" animBg="1"/>
      <p:bldP spid="49" grpId="0" animBg="1"/>
      <p:bldP spid="50" grpId="0" animBg="1"/>
      <p:bldP spid="51" grpId="0" animBg="1"/>
      <p:bldP spid="45" grpId="0" animBg="1"/>
      <p:bldP spid="47" grpId="0" animBg="1"/>
      <p:bldP spid="48" grpId="0" animBg="1"/>
      <p:bldP spid="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03688-8BC2-A848-E7A5-CF4D50AEF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91664DE8-3767-E50C-AD20-0273D2D0C8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Behörde">
            <a:extLst>
              <a:ext uri="{FF2B5EF4-FFF2-40B4-BE49-F238E27FC236}">
                <a16:creationId xmlns:a16="http://schemas.microsoft.com/office/drawing/2014/main" id="{2827DB4B-A26F-CDDD-77D6-550E6AEF6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B7A95854-697B-A956-F127-049C1298DB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C53B1F83-45DA-2DCF-E876-0C692F90EA63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current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challenges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17985A1C-04CE-A3DD-540D-9178EA94919E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B1382E2E-4BAA-0D58-C14E-9EDD65569ABB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AB4D816B-56F4-15A0-752B-B7B37AC667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Court">
            <a:extLst>
              <a:ext uri="{FF2B5EF4-FFF2-40B4-BE49-F238E27FC236}">
                <a16:creationId xmlns:a16="http://schemas.microsoft.com/office/drawing/2014/main" id="{08EBAF8B-E250-0785-ECD4-2AD5C2B284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BBDF308-EBA1-BCBE-F5BC-A9CB7CC4481E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3D8D018-6877-E729-812A-8534DAC656C7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73EA4D20-BB2E-6FA1-D2AC-49779E365353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3C31AB08-3938-126F-86D6-26C518D1EE3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5BB7F058-DF88-976A-A1F3-79D8B8BA2BE9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8B550CF5-CF8F-80BF-D2C9-E5230297739E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465E6F2-A175-7AF2-9D98-4427D45325F4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21" name="Brief Icon" descr="Papier">
            <a:extLst>
              <a:ext uri="{FF2B5EF4-FFF2-40B4-BE49-F238E27FC236}">
                <a16:creationId xmlns:a16="http://schemas.microsoft.com/office/drawing/2014/main" id="{3B25760D-9CFE-4048-82F4-256739DE5B0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60894" y="3039896"/>
            <a:ext cx="1210960" cy="1210960"/>
          </a:xfrm>
          <a:prstGeom prst="rect">
            <a:avLst/>
          </a:prstGeom>
        </p:spPr>
      </p:pic>
      <p:sp>
        <p:nvSpPr>
          <p:cNvPr id="23" name="ESO">
            <a:extLst>
              <a:ext uri="{FF2B5EF4-FFF2-40B4-BE49-F238E27FC236}">
                <a16:creationId xmlns:a16="http://schemas.microsoft.com/office/drawing/2014/main" id="{104DD7D0-867F-4FB1-BB5B-200E2AD7609F}"/>
              </a:ext>
            </a:extLst>
          </p:cNvPr>
          <p:cNvSpPr txBox="1"/>
          <p:nvPr/>
        </p:nvSpPr>
        <p:spPr>
          <a:xfrm>
            <a:off x="3099308" y="3414543"/>
            <a:ext cx="327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25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03688-8BC2-A848-E7A5-CF4D50AEF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91664DE8-3767-E50C-AD20-0273D2D0C8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2827DB4B-A26F-CDDD-77D6-550E6AEF6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B7A95854-697B-A956-F127-049C1298DB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C53B1F83-45DA-2DCF-E876-0C692F90EA63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current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challenges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17985A1C-04CE-A3DD-540D-9178EA94919E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B1382E2E-4BAA-0D58-C14E-9EDD65569ABB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AB4D816B-56F4-15A0-752B-B7B37AC667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08EBAF8B-E250-0785-ECD4-2AD5C2B284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BBDF308-EBA1-BCBE-F5BC-A9CB7CC4481E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3D8D018-6877-E729-812A-8534DAC656C7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73EA4D20-BB2E-6FA1-D2AC-49779E365353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Brief Icon" descr="Papier">
            <a:extLst>
              <a:ext uri="{FF2B5EF4-FFF2-40B4-BE49-F238E27FC236}">
                <a16:creationId xmlns:a16="http://schemas.microsoft.com/office/drawing/2014/main" id="{0DE0CCD0-4F7A-9AE1-9D2C-7A78B234878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81081" y="3104403"/>
            <a:ext cx="1210960" cy="1210960"/>
          </a:xfrm>
          <a:prstGeom prst="rect">
            <a:avLst/>
          </a:prstGeom>
        </p:spPr>
      </p:pic>
      <p:sp>
        <p:nvSpPr>
          <p:cNvPr id="7" name="ESO">
            <a:extLst>
              <a:ext uri="{FF2B5EF4-FFF2-40B4-BE49-F238E27FC236}">
                <a16:creationId xmlns:a16="http://schemas.microsoft.com/office/drawing/2014/main" id="{2D026D0F-62EC-9E75-3E71-AEEA733207B7}"/>
              </a:ext>
            </a:extLst>
          </p:cNvPr>
          <p:cNvSpPr txBox="1"/>
          <p:nvPr/>
        </p:nvSpPr>
        <p:spPr>
          <a:xfrm>
            <a:off x="5243262" y="3479050"/>
            <a:ext cx="68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ESO</a:t>
            </a:r>
          </a:p>
        </p:txBody>
      </p:sp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3C31AB08-3938-126F-86D6-26C518D1EE3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5BB7F058-DF88-976A-A1F3-79D8B8BA2BE9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8B550CF5-CF8F-80BF-D2C9-E5230297739E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465E6F2-A175-7AF2-9D98-4427D45325F4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2" name="Lupe" descr="Lupe">
            <a:extLst>
              <a:ext uri="{FF2B5EF4-FFF2-40B4-BE49-F238E27FC236}">
                <a16:creationId xmlns:a16="http://schemas.microsoft.com/office/drawing/2014/main" id="{17358F97-7992-1999-1AAD-EDE2BB27972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37221" y="2233117"/>
            <a:ext cx="3354779" cy="335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0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7178D8-1EFA-C706-014F-B7D16B482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Männliches Profil">
            <a:extLst>
              <a:ext uri="{FF2B5EF4-FFF2-40B4-BE49-F238E27FC236}">
                <a16:creationId xmlns:a16="http://schemas.microsoft.com/office/drawing/2014/main" id="{1B7DF43E-B772-DE30-D3B1-D890C81A53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7144" y="2883268"/>
            <a:ext cx="1344857" cy="1344857"/>
          </a:xfrm>
          <a:prstGeom prst="rect">
            <a:avLst/>
          </a:prstGeom>
        </p:spPr>
      </p:pic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2A731644-BC1A-13C6-8F48-19D56AF123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24ED8FC1-B4A5-5A8D-08D5-F5603F15E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FB1401F1-79F8-2023-F10B-4D413F437D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22B6A144-5424-111C-E40A-23FA3E9752BE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current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challenges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1662C292-D8BD-60BC-2BBF-BA4296F343D3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2CE33913-24C6-184C-7113-273463AEAACD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ADA619D8-AB4C-D8EB-2A0E-7A286FD946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96C453AA-8A0A-55C0-4615-C437F9BFB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C93EDDE-F374-649C-0828-1C13E9101BB8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BA9A21FF-BAD0-943D-35B3-15C92255B368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86689F70-3255-16C8-EF3D-C142BA771570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Lupe" descr="Lupe">
            <a:extLst>
              <a:ext uri="{FF2B5EF4-FFF2-40B4-BE49-F238E27FC236}">
                <a16:creationId xmlns:a16="http://schemas.microsoft.com/office/drawing/2014/main" id="{F4F97182-9161-2002-D42F-F6AFF76E77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37221" y="2233117"/>
            <a:ext cx="3354779" cy="3354779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6F60D41E-4EA5-7992-8B2D-4A4471978354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56D2BAAE-0173-F82F-EAB3-BC87AAFBE2FA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D941B4B-F031-5BAA-10E1-E3472F3B551E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2" name="Grafik 1" descr="Umschlag">
            <a:extLst>
              <a:ext uri="{FF2B5EF4-FFF2-40B4-BE49-F238E27FC236}">
                <a16:creationId xmlns:a16="http://schemas.microsoft.com/office/drawing/2014/main" id="{17AE0307-211F-C54A-88D8-5C4273CCFB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41247" y="2980762"/>
            <a:ext cx="1092631" cy="1092631"/>
          </a:xfrm>
          <a:prstGeom prst="rect">
            <a:avLst/>
          </a:prstGeom>
        </p:spPr>
      </p:pic>
      <p:pic>
        <p:nvPicPr>
          <p:cNvPr id="3" name="Grafik 2" descr="Papier">
            <a:extLst>
              <a:ext uri="{FF2B5EF4-FFF2-40B4-BE49-F238E27FC236}">
                <a16:creationId xmlns:a16="http://schemas.microsoft.com/office/drawing/2014/main" id="{9EFEC4BC-EAAC-6D6D-FF48-C08E2884F8F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84166" y="3017165"/>
            <a:ext cx="1210960" cy="12109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DF5CEEA-B03C-1D9F-3FB8-3A1941CD6223}"/>
              </a:ext>
            </a:extLst>
          </p:cNvPr>
          <p:cNvSpPr txBox="1"/>
          <p:nvPr/>
        </p:nvSpPr>
        <p:spPr>
          <a:xfrm>
            <a:off x="2908247" y="3391812"/>
            <a:ext cx="784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EAW</a:t>
            </a:r>
          </a:p>
        </p:txBody>
      </p:sp>
      <p:pic>
        <p:nvPicPr>
          <p:cNvPr id="6" name="Grafik 5" descr="Handschellen">
            <a:extLst>
              <a:ext uri="{FF2B5EF4-FFF2-40B4-BE49-F238E27FC236}">
                <a16:creationId xmlns:a16="http://schemas.microsoft.com/office/drawing/2014/main" id="{1D5EB565-7A74-CBAA-3E9F-621C889223D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79260" y="2896375"/>
            <a:ext cx="1340564" cy="134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69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85185E-6 L -0.19778 -1.85185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-7.40741E-7 L 0.19779 0.001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83" y="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125E-6 -7.40741E-7 L 0.19688 0.0013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2.59259E-6 L 0.22578 -0.00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-6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6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7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5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5" decel="50000">
                                          <p:stCondLst>
                                            <p:cond delay="64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5" decel="50000">
                                          <p:stCondLst>
                                            <p:cond delay="133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5">
                                          <p:stCondLst>
                                            <p:cond delay="164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5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5" decel="50000">
                                          <p:stCondLst>
                                            <p:cond delay="183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xit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88D9C-6A4C-8789-46C7-BAF742ED5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Home">
            <a:extLst>
              <a:ext uri="{FF2B5EF4-FFF2-40B4-BE49-F238E27FC236}">
                <a16:creationId xmlns:a16="http://schemas.microsoft.com/office/drawing/2014/main" id="{EACB9F01-62EE-F3A2-EFA0-C8A16341D8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el 8">
            <a:extLst>
              <a:ext uri="{FF2B5EF4-FFF2-40B4-BE49-F238E27FC236}">
                <a16:creationId xmlns:a16="http://schemas.microsoft.com/office/drawing/2014/main" id="{5D85DC31-C911-FB8F-FA35-43AD7158161F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recommendations</a:t>
            </a:r>
            <a:endParaRPr lang="de-DE" sz="4800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39EF157-6275-38EA-C51E-69483B2FB34F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sp>
        <p:nvSpPr>
          <p:cNvPr id="7" name="!!Inhaltsbalken">
            <a:extLst>
              <a:ext uri="{FF2B5EF4-FFF2-40B4-BE49-F238E27FC236}">
                <a16:creationId xmlns:a16="http://schemas.microsoft.com/office/drawing/2014/main" id="{5A25B019-0AB4-5E23-1FB0-46151A4DAD84}"/>
              </a:ext>
            </a:extLst>
          </p:cNvPr>
          <p:cNvSpPr/>
          <p:nvPr/>
        </p:nvSpPr>
        <p:spPr>
          <a:xfrm rot="10800000"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CCE4357-8385-BA4C-10B5-C2144F8B8591}"/>
              </a:ext>
            </a:extLst>
          </p:cNvPr>
          <p:cNvSpPr txBox="1"/>
          <p:nvPr/>
        </p:nvSpPr>
        <p:spPr>
          <a:xfrm>
            <a:off x="1292141" y="2030156"/>
            <a:ext cx="10557658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400" b="1" kern="1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GB" sz="2400" b="1" kern="100" dirty="0">
                <a:ea typeface="Calibri" panose="020F0502020204030204" pitchFamily="34" charset="0"/>
              </a:rPr>
              <a:t>l</a:t>
            </a:r>
            <a:r>
              <a:rPr lang="en-GB" sz="2400" b="1" kern="100" dirty="0">
                <a:solidFill>
                  <a:schemeClr val="tx1"/>
                </a:solidFill>
                <a:ea typeface="Calibri" panose="020F0502020204030204" pitchFamily="34" charset="0"/>
              </a:rPr>
              <a:t>imited practical use 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1E20E9D-B56E-4EC8-808D-67DA686F2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1721" y="2287130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7E74D8-8044-47D7-B5D0-A2B3AEBBA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2229" y="2242348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C44FF74-E959-4260-BE57-FD621464634A}"/>
              </a:ext>
            </a:extLst>
          </p:cNvPr>
          <p:cNvSpPr/>
          <p:nvPr/>
        </p:nvSpPr>
        <p:spPr>
          <a:xfrm flipV="1">
            <a:off x="919926" y="2315601"/>
            <a:ext cx="128099" cy="128099"/>
          </a:xfrm>
          <a:prstGeom prst="ellipse">
            <a:avLst/>
          </a:prstGeom>
          <a:solidFill>
            <a:srgbClr val="FBB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3D18359-CFDB-4644-B719-E59C950E06E6}"/>
              </a:ext>
            </a:extLst>
          </p:cNvPr>
          <p:cNvSpPr/>
          <p:nvPr/>
        </p:nvSpPr>
        <p:spPr>
          <a:xfrm flipV="1">
            <a:off x="857932" y="2253139"/>
            <a:ext cx="252087" cy="252087"/>
          </a:xfrm>
          <a:prstGeom prst="ellipse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98C79BC-374C-4AB8-BB57-511858C2EA85}"/>
              </a:ext>
            </a:extLst>
          </p:cNvPr>
          <p:cNvSpPr/>
          <p:nvPr/>
        </p:nvSpPr>
        <p:spPr>
          <a:xfrm flipV="1">
            <a:off x="789597" y="2182423"/>
            <a:ext cx="388755" cy="388755"/>
          </a:xfrm>
          <a:prstGeom prst="ellipse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50A02032-1874-40EF-A2E1-69E50D893EF4}"/>
              </a:ext>
            </a:extLst>
          </p:cNvPr>
          <p:cNvSpPr/>
          <p:nvPr/>
        </p:nvSpPr>
        <p:spPr>
          <a:xfrm>
            <a:off x="4276077" y="2156602"/>
            <a:ext cx="978408" cy="484632"/>
          </a:xfrm>
          <a:prstGeom prst="rightArrow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3771015-73FE-400D-9D98-632871D13BF1}"/>
              </a:ext>
            </a:extLst>
          </p:cNvPr>
          <p:cNvSpPr/>
          <p:nvPr/>
        </p:nvSpPr>
        <p:spPr>
          <a:xfrm>
            <a:off x="5370722" y="2023590"/>
            <a:ext cx="6747753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400" b="1" kern="100" dirty="0">
                <a:ea typeface="Calibri" panose="020F0502020204030204" pitchFamily="34" charset="0"/>
              </a:rPr>
              <a:t>extending the scope of FD </a:t>
            </a:r>
            <a:r>
              <a:rPr lang="en-US" sz="2400" b="1" dirty="0"/>
              <a:t>2009/829/JHA</a:t>
            </a:r>
            <a:endParaRPr lang="en-GB" sz="2400" b="1" kern="100" dirty="0">
              <a:ea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DB5EF6F-CAD1-4D0F-8FDF-D9B9B0377917}"/>
              </a:ext>
            </a:extLst>
          </p:cNvPr>
          <p:cNvSpPr/>
          <p:nvPr/>
        </p:nvSpPr>
        <p:spPr>
          <a:xfrm>
            <a:off x="786551" y="2994782"/>
            <a:ext cx="11178470" cy="2907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b="1" kern="100" dirty="0">
                <a:ea typeface="Calibri" panose="020F0502020204030204" pitchFamily="34" charset="0"/>
              </a:rPr>
              <a:t>EU legislator: </a:t>
            </a:r>
            <a:r>
              <a:rPr lang="en-GB" sz="2400" kern="100" dirty="0">
                <a:ea typeface="Calibri" panose="020F0502020204030204" pitchFamily="34" charset="0"/>
              </a:rPr>
              <a:t>Introduce a legal basis for issuing an ESO when the suspect has already left the issuing Member State.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b="1" kern="100" dirty="0">
                <a:ea typeface="Calibri" panose="020F0502020204030204" pitchFamily="34" charset="0"/>
                <a:cs typeface="Arial" panose="020B0604020202020204" pitchFamily="34" charset="0"/>
              </a:rPr>
              <a:t>national legislators:</a:t>
            </a:r>
            <a:r>
              <a:rPr lang="de-DE" sz="2400" b="1" kern="1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kern="100" dirty="0">
                <a:ea typeface="Calibri" panose="020F0502020204030204" pitchFamily="34" charset="0"/>
                <a:cs typeface="Arial" panose="020B0604020202020204" pitchFamily="34" charset="0"/>
              </a:rPr>
              <a:t>Withdraw the notification on the basis of Article 21(3) of FD 2009/829/JHA in order to remove an obstacle for issuing an ESO for a ‘less serious offence’ carrying a sentence of less than 12 months in the issuing Member State.</a:t>
            </a:r>
            <a:endParaRPr lang="de-DE" sz="2400" kern="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  <p:bldP spid="12" grpId="0" animBg="1"/>
      <p:bldP spid="13" grpId="0" animBg="1"/>
      <p:bldP spid="14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88D9C-6A4C-8789-46C7-BAF742ED5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BCCE4357-8385-BA4C-10B5-C2144F8B8591}"/>
              </a:ext>
            </a:extLst>
          </p:cNvPr>
          <p:cNvSpPr txBox="1"/>
          <p:nvPr/>
        </p:nvSpPr>
        <p:spPr>
          <a:xfrm>
            <a:off x="1292141" y="1783666"/>
            <a:ext cx="10557658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400" b="1" kern="100" dirty="0">
                <a:ea typeface="Calibri" panose="020F0502020204030204" pitchFamily="34" charset="0"/>
              </a:rPr>
              <a:t>complex and cumbersome procedure </a:t>
            </a:r>
            <a:endParaRPr lang="en-GB" sz="2400" b="1" kern="100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pic>
        <p:nvPicPr>
          <p:cNvPr id="41" name="Picture 1" descr="Home">
            <a:extLst>
              <a:ext uri="{FF2B5EF4-FFF2-40B4-BE49-F238E27FC236}">
                <a16:creationId xmlns:a16="http://schemas.microsoft.com/office/drawing/2014/main" id="{EACB9F01-62EE-F3A2-EFA0-C8A16341D8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el 8">
            <a:extLst>
              <a:ext uri="{FF2B5EF4-FFF2-40B4-BE49-F238E27FC236}">
                <a16:creationId xmlns:a16="http://schemas.microsoft.com/office/drawing/2014/main" id="{5D85DC31-C911-FB8F-FA35-43AD7158161F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recommendations</a:t>
            </a:r>
            <a:endParaRPr lang="de-DE" sz="4800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39EF157-6275-38EA-C51E-69483B2FB34F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sp>
        <p:nvSpPr>
          <p:cNvPr id="7" name="!!Inhaltsbalken">
            <a:extLst>
              <a:ext uri="{FF2B5EF4-FFF2-40B4-BE49-F238E27FC236}">
                <a16:creationId xmlns:a16="http://schemas.microsoft.com/office/drawing/2014/main" id="{5A25B019-0AB4-5E23-1FB0-46151A4DAD84}"/>
              </a:ext>
            </a:extLst>
          </p:cNvPr>
          <p:cNvSpPr/>
          <p:nvPr/>
        </p:nvSpPr>
        <p:spPr>
          <a:xfrm rot="10800000"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1E20E9D-B56E-4EC8-808D-67DA686F2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1721" y="2040640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7E74D8-8044-47D7-B5D0-A2B3AEBBA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2229" y="1995858"/>
            <a:ext cx="154147" cy="156570"/>
          </a:xfrm>
          <a:prstGeom prst="ellipse">
            <a:avLst/>
          </a:prstGeom>
          <a:noFill/>
          <a:ln w="3175">
            <a:solidFill>
              <a:schemeClr val="bg1"/>
            </a:solidFill>
          </a:ln>
          <a:effectLst>
            <a:glow rad="114300">
              <a:schemeClr val="bg1">
                <a:alpha val="1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de-DE" noProof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C44FF74-E959-4260-BE57-FD621464634A}"/>
              </a:ext>
            </a:extLst>
          </p:cNvPr>
          <p:cNvSpPr/>
          <p:nvPr/>
        </p:nvSpPr>
        <p:spPr>
          <a:xfrm flipV="1">
            <a:off x="919926" y="2069111"/>
            <a:ext cx="128099" cy="128099"/>
          </a:xfrm>
          <a:prstGeom prst="ellipse">
            <a:avLst/>
          </a:prstGeom>
          <a:solidFill>
            <a:srgbClr val="FBB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3D18359-CFDB-4644-B719-E59C950E06E6}"/>
              </a:ext>
            </a:extLst>
          </p:cNvPr>
          <p:cNvSpPr/>
          <p:nvPr/>
        </p:nvSpPr>
        <p:spPr>
          <a:xfrm flipV="1">
            <a:off x="857932" y="2006649"/>
            <a:ext cx="252087" cy="252087"/>
          </a:xfrm>
          <a:prstGeom prst="ellipse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98C79BC-374C-4AB8-BB57-511858C2EA85}"/>
              </a:ext>
            </a:extLst>
          </p:cNvPr>
          <p:cNvSpPr/>
          <p:nvPr/>
        </p:nvSpPr>
        <p:spPr>
          <a:xfrm flipV="1">
            <a:off x="789597" y="1935933"/>
            <a:ext cx="388755" cy="388755"/>
          </a:xfrm>
          <a:prstGeom prst="ellipse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50A02032-1874-40EF-A2E1-69E50D893EF4}"/>
              </a:ext>
            </a:extLst>
          </p:cNvPr>
          <p:cNvSpPr/>
          <p:nvPr/>
        </p:nvSpPr>
        <p:spPr>
          <a:xfrm>
            <a:off x="6371140" y="1916154"/>
            <a:ext cx="978408" cy="484632"/>
          </a:xfrm>
          <a:prstGeom prst="rightArrow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3771015-73FE-400D-9D98-632871D13BF1}"/>
              </a:ext>
            </a:extLst>
          </p:cNvPr>
          <p:cNvSpPr/>
          <p:nvPr/>
        </p:nvSpPr>
        <p:spPr>
          <a:xfrm>
            <a:off x="7525982" y="1773943"/>
            <a:ext cx="6747753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2400" b="1" kern="100" dirty="0">
                <a:ea typeface="Calibri" panose="020F0502020204030204" pitchFamily="34" charset="0"/>
              </a:rPr>
              <a:t>combined alternative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DB5EF6F-CAD1-4D0F-8FDF-D9B9B0377917}"/>
              </a:ext>
            </a:extLst>
          </p:cNvPr>
          <p:cNvSpPr/>
          <p:nvPr/>
        </p:nvSpPr>
        <p:spPr>
          <a:xfrm>
            <a:off x="781905" y="2704946"/>
            <a:ext cx="10685747" cy="311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b="1" kern="100" dirty="0">
                <a:ea typeface="Calibri" panose="020F0502020204030204" pitchFamily="34" charset="0"/>
                <a:hlinkClick r:id="rId4" action="ppaction://hlinksldjump"/>
              </a:rPr>
              <a:t>substitution model (ESO requires a detention order and suspends its execution) </a:t>
            </a:r>
            <a:endParaRPr lang="en-GB" sz="2400" b="1" kern="100" dirty="0"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→"/>
            </a:pPr>
            <a:r>
              <a:rPr lang="en-GB" sz="2400" kern="100" dirty="0">
                <a:ea typeface="Calibri" panose="020F0502020204030204" pitchFamily="34" charset="0"/>
              </a:rPr>
              <a:t>simultaneous issuance of ESO and EAW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b="1" kern="100" dirty="0">
                <a:ea typeface="Calibri" panose="020F0502020204030204" pitchFamily="34" charset="0"/>
                <a:cs typeface="Arial" panose="020B0604020202020204" pitchFamily="34" charset="0"/>
                <a:hlinkClick r:id="rId5" action="ppaction://hlinksldjump"/>
              </a:rPr>
              <a:t>stage model (ESO precedes the issuing of a detention order / EAW): </a:t>
            </a:r>
            <a:endParaRPr lang="en-GB" sz="2400" b="1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→"/>
            </a:pPr>
            <a:r>
              <a:rPr lang="en-GB" sz="2400" kern="100" dirty="0">
                <a:ea typeface="Calibri" panose="020F0502020204030204" pitchFamily="34" charset="0"/>
                <a:cs typeface="Arial" panose="020B0604020202020204" pitchFamily="34" charset="0"/>
              </a:rPr>
              <a:t>ESO with option for provisional arrest and detention, pending the issuing authority’s decision on issuing an EAW </a:t>
            </a:r>
          </a:p>
        </p:txBody>
      </p:sp>
    </p:spTree>
    <p:extLst>
      <p:ext uri="{BB962C8B-B14F-4D97-AF65-F5344CB8AC3E}">
        <p14:creationId xmlns:p14="http://schemas.microsoft.com/office/powerpoint/2010/main" val="360278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  <p:bldP spid="12" grpId="0" animBg="1"/>
      <p:bldP spid="13" grpId="0" animBg="1"/>
      <p:bldP spid="14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E44148-9E3D-C058-4873-F79FF5F36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602D7BD1-38AD-B451-1138-A68DE79C3D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D02A2C11-793F-A185-0E9A-EB742B231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61EC1953-DBA0-D1BE-C55C-1299280240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458A93FC-AE34-3900-C372-603DCC4BD10F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substitution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model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00823B4A-5C5D-3E32-85F1-CD3D7C5F8B55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7F039840-C08E-D61D-7C95-C547958D5A66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09010589-10FA-024B-90E2-56342E07B4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44C10DDD-3D56-ADE6-C5A6-085E5525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6BB020D-D447-7328-3DEC-7D07D7F25CF2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B66420A2-E8F2-6DCC-0D7E-7FBDCDE4810E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005D094E-B153-330D-156E-D4633C6E8F01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2D3DA659-F495-8A52-ABD0-6D6F797CCE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AEC1BB4F-2F25-0019-9DF4-5F9A9FA40CEB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C59A2964-D26C-D1AA-578C-ED75AAD16EAF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2D528A0-935C-7080-E3A1-BD2A3F92BAEE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16" name="Grafik 15" descr="Papier">
            <a:extLst>
              <a:ext uri="{FF2B5EF4-FFF2-40B4-BE49-F238E27FC236}">
                <a16:creationId xmlns:a16="http://schemas.microsoft.com/office/drawing/2014/main" id="{761EF95D-EE61-C598-B32C-5AA4924853A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65485" y="3462921"/>
            <a:ext cx="1210960" cy="121096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6D5CC92A-3ACF-286A-1D82-F38A226974B4}"/>
              </a:ext>
            </a:extLst>
          </p:cNvPr>
          <p:cNvSpPr txBox="1"/>
          <p:nvPr/>
        </p:nvSpPr>
        <p:spPr>
          <a:xfrm>
            <a:off x="2889566" y="3837568"/>
            <a:ext cx="784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EAW</a:t>
            </a:r>
          </a:p>
        </p:txBody>
      </p:sp>
      <p:pic>
        <p:nvPicPr>
          <p:cNvPr id="2" name="Brief Icon" descr="Papier">
            <a:extLst>
              <a:ext uri="{FF2B5EF4-FFF2-40B4-BE49-F238E27FC236}">
                <a16:creationId xmlns:a16="http://schemas.microsoft.com/office/drawing/2014/main" id="{213A5691-88B6-4943-E58A-90B9B55C68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56229" y="2382615"/>
            <a:ext cx="1210960" cy="1210960"/>
          </a:xfrm>
          <a:prstGeom prst="rect">
            <a:avLst/>
          </a:prstGeom>
        </p:spPr>
      </p:pic>
      <p:sp>
        <p:nvSpPr>
          <p:cNvPr id="14" name="ESO">
            <a:extLst>
              <a:ext uri="{FF2B5EF4-FFF2-40B4-BE49-F238E27FC236}">
                <a16:creationId xmlns:a16="http://schemas.microsoft.com/office/drawing/2014/main" id="{47F4D44C-8051-79E8-AAA4-68AA446C98AC}"/>
              </a:ext>
            </a:extLst>
          </p:cNvPr>
          <p:cNvSpPr txBox="1"/>
          <p:nvPr/>
        </p:nvSpPr>
        <p:spPr>
          <a:xfrm>
            <a:off x="2918410" y="2757262"/>
            <a:ext cx="68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ESO</a:t>
            </a:r>
          </a:p>
        </p:txBody>
      </p:sp>
      <p:pic>
        <p:nvPicPr>
          <p:cNvPr id="23" name="Lupe" descr="Lupe">
            <a:extLst>
              <a:ext uri="{FF2B5EF4-FFF2-40B4-BE49-F238E27FC236}">
                <a16:creationId xmlns:a16="http://schemas.microsoft.com/office/drawing/2014/main" id="{49935275-5E24-43D9-9AAF-4268D84BFD0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93920" y="2219973"/>
            <a:ext cx="3354779" cy="335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4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1901 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0.18919 4.4444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0.19088 -0.00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4" y="-4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0.19166 1.85185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28764 -0.000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  <p:bldP spid="1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4A69A-2311-7062-44F8-4AC67B5F7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4885886D-810C-1614-835D-DFE3DD1721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8BED1A3E-8FF5-F7EB-9D9E-9B277DD73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B8C187B3-7E62-C127-B9C4-3B39398A4E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DC4F3713-CE56-05A1-A840-B51FC369F24D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substitution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model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FDFC5F40-676D-090B-4A73-10451DE34DD8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1E511F48-2EE7-835B-A24A-95687EB2BF93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165D5768-1FDB-36F2-D0B8-AB9F707192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95F088A4-1543-F3C4-6BEF-0EC41BD52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5FC11F4-952B-0915-7E58-9F9AB1ADB41C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9B54C0C2-1153-CEDC-CFBA-761C3C801AE7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EE24F28C-F3F1-E3A1-C482-825DBA4F826A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0C736DC5-54F4-C84F-F478-1DD24E4D1E8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pic>
        <p:nvPicPr>
          <p:cNvPr id="8" name="Lupe" descr="Lupe">
            <a:extLst>
              <a:ext uri="{FF2B5EF4-FFF2-40B4-BE49-F238E27FC236}">
                <a16:creationId xmlns:a16="http://schemas.microsoft.com/office/drawing/2014/main" id="{B9DD8C34-BCA4-9296-C27D-4767B30C10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37221" y="2233117"/>
            <a:ext cx="3354779" cy="3354779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4A7BFEB8-7FAC-FD76-5B22-DC05DB1A7F5F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FA7EE992-A120-84AB-FB71-B80C77553F5F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D54AFA7-89E2-8EC2-47BE-E918E89496EE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3" name="Grafik 2" descr="Handschellen">
            <a:extLst>
              <a:ext uri="{FF2B5EF4-FFF2-40B4-BE49-F238E27FC236}">
                <a16:creationId xmlns:a16="http://schemas.microsoft.com/office/drawing/2014/main" id="{00E64FC1-231F-635C-A847-8E9C7E4B3F8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79260" y="2896375"/>
            <a:ext cx="1340564" cy="1340564"/>
          </a:xfrm>
          <a:prstGeom prst="rect">
            <a:avLst/>
          </a:prstGeom>
        </p:spPr>
      </p:pic>
      <p:pic>
        <p:nvPicPr>
          <p:cNvPr id="5" name="Grafik 4" descr="Gefängnis">
            <a:extLst>
              <a:ext uri="{FF2B5EF4-FFF2-40B4-BE49-F238E27FC236}">
                <a16:creationId xmlns:a16="http://schemas.microsoft.com/office/drawing/2014/main" id="{CF24F428-D725-EB8C-53F9-A4355CA95B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316610" y="2696113"/>
            <a:ext cx="1767045" cy="1741195"/>
          </a:xfrm>
          <a:prstGeom prst="rect">
            <a:avLst/>
          </a:prstGeom>
        </p:spPr>
      </p:pic>
      <p:pic>
        <p:nvPicPr>
          <p:cNvPr id="18" name="Grafik 17" descr="Papier">
            <a:extLst>
              <a:ext uri="{FF2B5EF4-FFF2-40B4-BE49-F238E27FC236}">
                <a16:creationId xmlns:a16="http://schemas.microsoft.com/office/drawing/2014/main" id="{108829F0-7773-5EB6-DB96-F9E6CA55BD7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003484" y="3473807"/>
            <a:ext cx="1210960" cy="1210960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22EA1754-F54E-B9D0-A277-A415299C4C7E}"/>
              </a:ext>
            </a:extLst>
          </p:cNvPr>
          <p:cNvSpPr txBox="1"/>
          <p:nvPr/>
        </p:nvSpPr>
        <p:spPr>
          <a:xfrm>
            <a:off x="5236801" y="3848454"/>
            <a:ext cx="784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EAW</a:t>
            </a:r>
          </a:p>
        </p:txBody>
      </p:sp>
      <p:pic>
        <p:nvPicPr>
          <p:cNvPr id="21" name="Brief Icon" descr="Papier">
            <a:extLst>
              <a:ext uri="{FF2B5EF4-FFF2-40B4-BE49-F238E27FC236}">
                <a16:creationId xmlns:a16="http://schemas.microsoft.com/office/drawing/2014/main" id="{CE0F3B16-D4D9-97A0-B2F8-9DB807117A9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994228" y="2393501"/>
            <a:ext cx="1210960" cy="1210960"/>
          </a:xfrm>
          <a:prstGeom prst="rect">
            <a:avLst/>
          </a:prstGeom>
        </p:spPr>
      </p:pic>
      <p:sp>
        <p:nvSpPr>
          <p:cNvPr id="23" name="ESO">
            <a:extLst>
              <a:ext uri="{FF2B5EF4-FFF2-40B4-BE49-F238E27FC236}">
                <a16:creationId xmlns:a16="http://schemas.microsoft.com/office/drawing/2014/main" id="{445C9296-4269-35DB-DF70-5A4A7B6CA335}"/>
              </a:ext>
            </a:extLst>
          </p:cNvPr>
          <p:cNvSpPr txBox="1"/>
          <p:nvPr/>
        </p:nvSpPr>
        <p:spPr>
          <a:xfrm>
            <a:off x="5265645" y="2768148"/>
            <a:ext cx="68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ESO</a:t>
            </a:r>
          </a:p>
        </p:txBody>
      </p:sp>
    </p:spTree>
    <p:extLst>
      <p:ext uri="{BB962C8B-B14F-4D97-AF65-F5344CB8AC3E}">
        <p14:creationId xmlns:p14="http://schemas.microsoft.com/office/powerpoint/2010/main" val="20826097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3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22578 -0.0013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2367E-1105-8A33-E732-1BE22D6A5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A5299435-27EF-A106-A659-64DB04474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54427DBC-466B-184D-6AE6-63F9C52A0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00DF7CF4-7BAF-8B43-8A8A-E199FF7A92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B06F1D11-80AE-5B57-3380-BE52616D3ADE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stage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model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2669C26E-25CF-F6F7-1271-5BB4EF7CE6B3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AA0143FF-7F63-638C-C290-BD9DB04C99B6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8F0178F9-5946-411A-8295-AF29CFEFC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EF950BC7-15A0-6664-8208-E6B408DFE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9E683FDA-D5C6-F587-BF82-10F3915C9772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6AA3659A-9535-7450-E294-72BE991034AD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F81771D5-DA72-900A-E995-8BD444127B1D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AB62F67E-6CFC-1270-3E99-FF7586A5ED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sp>
        <p:nvSpPr>
          <p:cNvPr id="9" name="issuing authority">
            <a:extLst>
              <a:ext uri="{FF2B5EF4-FFF2-40B4-BE49-F238E27FC236}">
                <a16:creationId xmlns:a16="http://schemas.microsoft.com/office/drawing/2014/main" id="{48FA406A-5FDB-EAE1-03BA-01239FDA16C5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3D1BE401-BE50-0E15-17A6-13969BCBB857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A90AA7F-BFC8-4D85-B8A2-33E531CFBE24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16" name="Grafik 15" descr="Papier">
            <a:extLst>
              <a:ext uri="{FF2B5EF4-FFF2-40B4-BE49-F238E27FC236}">
                <a16:creationId xmlns:a16="http://schemas.microsoft.com/office/drawing/2014/main" id="{1A8C845B-BA3C-1C3A-81BE-D25C378915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65485" y="3462921"/>
            <a:ext cx="1210960" cy="1210960"/>
          </a:xfrm>
          <a:prstGeom prst="rect">
            <a:avLst/>
          </a:prstGeom>
        </p:spPr>
      </p:pic>
      <p:pic>
        <p:nvPicPr>
          <p:cNvPr id="2" name="Brief Icon" descr="Papier">
            <a:extLst>
              <a:ext uri="{FF2B5EF4-FFF2-40B4-BE49-F238E27FC236}">
                <a16:creationId xmlns:a16="http://schemas.microsoft.com/office/drawing/2014/main" id="{19A54904-03F7-F9DE-0960-F2B1B0BF8B4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56229" y="2382615"/>
            <a:ext cx="1210960" cy="1210960"/>
          </a:xfrm>
          <a:prstGeom prst="rect">
            <a:avLst/>
          </a:prstGeom>
        </p:spPr>
      </p:pic>
      <p:sp>
        <p:nvSpPr>
          <p:cNvPr id="14" name="ESO">
            <a:extLst>
              <a:ext uri="{FF2B5EF4-FFF2-40B4-BE49-F238E27FC236}">
                <a16:creationId xmlns:a16="http://schemas.microsoft.com/office/drawing/2014/main" id="{16C85A6C-09EE-C3DA-08E1-387CEBD5BCE1}"/>
              </a:ext>
            </a:extLst>
          </p:cNvPr>
          <p:cNvSpPr txBox="1"/>
          <p:nvPr/>
        </p:nvSpPr>
        <p:spPr>
          <a:xfrm>
            <a:off x="2918410" y="2757262"/>
            <a:ext cx="68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ESO</a:t>
            </a:r>
          </a:p>
        </p:txBody>
      </p:sp>
      <p:pic>
        <p:nvPicPr>
          <p:cNvPr id="23" name="Lupe" descr="Lupe">
            <a:extLst>
              <a:ext uri="{FF2B5EF4-FFF2-40B4-BE49-F238E27FC236}">
                <a16:creationId xmlns:a16="http://schemas.microsoft.com/office/drawing/2014/main" id="{A9E7C9A7-7FFF-4D38-BE32-E8D23275AA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93920" y="2219973"/>
            <a:ext cx="3354779" cy="3354779"/>
          </a:xfrm>
          <a:prstGeom prst="rect">
            <a:avLst/>
          </a:prstGeom>
        </p:spPr>
      </p:pic>
      <p:pic>
        <p:nvPicPr>
          <p:cNvPr id="25" name="Grafik 24" descr="Handschellen">
            <a:extLst>
              <a:ext uri="{FF2B5EF4-FFF2-40B4-BE49-F238E27FC236}">
                <a16:creationId xmlns:a16="http://schemas.microsoft.com/office/drawing/2014/main" id="{CDB0B513-8575-4118-8ED6-C69D7E34B84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47417" y="3803577"/>
            <a:ext cx="657591" cy="65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6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1901 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18958 3.703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79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0.19088 -0.00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4" y="-4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0.19166 1.85185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28764 -0.000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 Bon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436" y="5907073"/>
            <a:ext cx="2168852" cy="8408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Name">
            <a:extLst>
              <a:ext uri="{FF2B5EF4-FFF2-40B4-BE49-F238E27FC236}">
                <a16:creationId xmlns:a16="http://schemas.microsoft.com/office/drawing/2014/main" id="{3D1C33D0-6E82-2FA8-F04E-A0A4AF2E22AB}"/>
              </a:ext>
            </a:extLst>
          </p:cNvPr>
          <p:cNvSpPr txBox="1"/>
          <p:nvPr/>
        </p:nvSpPr>
        <p:spPr>
          <a:xfrm>
            <a:off x="1561431" y="5099181"/>
            <a:ext cx="90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7A786C"/>
                </a:solidFill>
                <a:latin typeface="+mj-lt"/>
              </a:rPr>
              <a:t>Prof. Martin Böse </a:t>
            </a:r>
          </a:p>
        </p:txBody>
      </p:sp>
      <p:sp>
        <p:nvSpPr>
          <p:cNvPr id="9" name="!!Titel">
            <a:extLst>
              <a:ext uri="{FF2B5EF4-FFF2-40B4-BE49-F238E27FC236}">
                <a16:creationId xmlns:a16="http://schemas.microsoft.com/office/drawing/2014/main" id="{F9EED977-200E-48B0-B192-523107C34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004" y="2487040"/>
            <a:ext cx="10314659" cy="1883920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1133A0"/>
                </a:solidFill>
              </a:rPr>
              <a:t>E</a:t>
            </a:r>
            <a:r>
              <a:rPr lang="de-DE" dirty="0">
                <a:solidFill>
                  <a:srgbClr val="1133A0"/>
                </a:solidFill>
              </a:rPr>
              <a:t>UROPEAN </a:t>
            </a:r>
            <a:r>
              <a:rPr lang="de-DE" b="1" dirty="0">
                <a:solidFill>
                  <a:srgbClr val="1133A0"/>
                </a:solidFill>
              </a:rPr>
              <a:t>S</a:t>
            </a:r>
            <a:r>
              <a:rPr lang="de-DE" dirty="0">
                <a:solidFill>
                  <a:srgbClr val="1133A0"/>
                </a:solidFill>
              </a:rPr>
              <a:t>UPERVISION </a:t>
            </a:r>
            <a:r>
              <a:rPr lang="de-DE" b="1" dirty="0">
                <a:solidFill>
                  <a:srgbClr val="1133A0"/>
                </a:solidFill>
              </a:rPr>
              <a:t>O</a:t>
            </a:r>
            <a:r>
              <a:rPr lang="de-DE" dirty="0">
                <a:solidFill>
                  <a:srgbClr val="1133A0"/>
                </a:solidFill>
              </a:rPr>
              <a:t>RDER </a:t>
            </a:r>
            <a:br>
              <a:rPr lang="de-DE" dirty="0"/>
            </a:br>
            <a:endParaRPr lang="de-DE" dirty="0"/>
          </a:p>
        </p:txBody>
      </p:sp>
      <p:pic>
        <p:nvPicPr>
          <p:cNvPr id="12" name="Logo" descr="Home">
            <a:extLst>
              <a:ext uri="{FF2B5EF4-FFF2-40B4-BE49-F238E27FC236}">
                <a16:creationId xmlns:a16="http://schemas.microsoft.com/office/drawing/2014/main" id="{6ECCCD82-641B-4493-B9B4-C69540C0FC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Untertitel">
            <a:extLst>
              <a:ext uri="{FF2B5EF4-FFF2-40B4-BE49-F238E27FC236}">
                <a16:creationId xmlns:a16="http://schemas.microsoft.com/office/drawing/2014/main" id="{5FBC7038-9C4B-48DC-B3B8-C6193510EFAD}"/>
              </a:ext>
            </a:extLst>
          </p:cNvPr>
          <p:cNvSpPr/>
          <p:nvPr/>
        </p:nvSpPr>
        <p:spPr>
          <a:xfrm>
            <a:off x="1912899" y="3429000"/>
            <a:ext cx="83662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dirty="0">
                <a:solidFill>
                  <a:srgbClr val="1133A0"/>
                </a:solidFill>
                <a:latin typeface="+mj-lt"/>
              </a:rPr>
              <a:t>and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the</a:t>
            </a:r>
            <a:r>
              <a:rPr lang="de-DE" sz="4400" dirty="0">
                <a:solidFill>
                  <a:srgbClr val="1133A0"/>
                </a:solidFill>
                <a:latin typeface="+mj-lt"/>
              </a:rPr>
              <a:t>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challenges</a:t>
            </a:r>
            <a:r>
              <a:rPr lang="de-DE" sz="4400" dirty="0">
                <a:solidFill>
                  <a:srgbClr val="1133A0"/>
                </a:solidFill>
                <a:latin typeface="+mj-lt"/>
              </a:rPr>
              <a:t> in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its</a:t>
            </a:r>
            <a:r>
              <a:rPr lang="de-DE" sz="4400" dirty="0">
                <a:solidFill>
                  <a:srgbClr val="1133A0"/>
                </a:solidFill>
                <a:latin typeface="+mj-lt"/>
              </a:rPr>
              <a:t>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application</a:t>
            </a:r>
            <a:endParaRPr lang="de-DE" sz="4400" dirty="0">
              <a:solidFill>
                <a:srgbClr val="1133A0"/>
              </a:solidFill>
              <a:latin typeface="+mj-lt"/>
            </a:endParaRPr>
          </a:p>
        </p:txBody>
      </p:sp>
      <p:sp>
        <p:nvSpPr>
          <p:cNvPr id="8" name="!!Inhaltsbalken">
            <a:extLst>
              <a:ext uri="{FF2B5EF4-FFF2-40B4-BE49-F238E27FC236}">
                <a16:creationId xmlns:a16="http://schemas.microsoft.com/office/drawing/2014/main" id="{2770ED39-3D03-4E77-BBF3-9B45344F9EE6}"/>
              </a:ext>
            </a:extLst>
          </p:cNvPr>
          <p:cNvSpPr/>
          <p:nvPr/>
        </p:nvSpPr>
        <p:spPr>
          <a:xfrm flipV="1">
            <a:off x="3357548" y="152113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4423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7865E-7D78-29B7-0DFE-D4DA4E0B6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ensch Icon" descr="Männliches Profil">
            <a:extLst>
              <a:ext uri="{FF2B5EF4-FFF2-40B4-BE49-F238E27FC236}">
                <a16:creationId xmlns:a16="http://schemas.microsoft.com/office/drawing/2014/main" id="{3F36B5F2-2229-8E1F-B4BC-5A09048EFF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7145" y="2894920"/>
            <a:ext cx="1344857" cy="1344857"/>
          </a:xfrm>
          <a:prstGeom prst="rect">
            <a:avLst/>
          </a:prstGeom>
        </p:spPr>
      </p:pic>
      <p:pic>
        <p:nvPicPr>
          <p:cNvPr id="8" name="Lupe" descr="Lupe">
            <a:extLst>
              <a:ext uri="{FF2B5EF4-FFF2-40B4-BE49-F238E27FC236}">
                <a16:creationId xmlns:a16="http://schemas.microsoft.com/office/drawing/2014/main" id="{38169944-B91C-EC8D-9148-E24AE576E1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37221" y="2233117"/>
            <a:ext cx="3354779" cy="3354779"/>
          </a:xfrm>
          <a:prstGeom prst="rect">
            <a:avLst/>
          </a:prstGeom>
        </p:spPr>
      </p:pic>
      <p:pic>
        <p:nvPicPr>
          <p:cNvPr id="37" name="Grafik 36" descr="Gefängnis">
            <a:extLst>
              <a:ext uri="{FF2B5EF4-FFF2-40B4-BE49-F238E27FC236}">
                <a16:creationId xmlns:a16="http://schemas.microsoft.com/office/drawing/2014/main" id="{B5986E97-C995-4B3D-92B8-4CFE17FEBC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16610" y="2707309"/>
            <a:ext cx="1767045" cy="1741195"/>
          </a:xfrm>
          <a:prstGeom prst="rect">
            <a:avLst/>
          </a:prstGeom>
        </p:spPr>
      </p:pic>
      <p:pic>
        <p:nvPicPr>
          <p:cNvPr id="34" name="Grafik 33" descr="Papier">
            <a:extLst>
              <a:ext uri="{FF2B5EF4-FFF2-40B4-BE49-F238E27FC236}">
                <a16:creationId xmlns:a16="http://schemas.microsoft.com/office/drawing/2014/main" id="{3C37BB84-8D1D-4AE1-828B-57EA233613C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84166" y="3017165"/>
            <a:ext cx="1210960" cy="1210960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3D0F27AA-7BA1-476C-A17C-0D8E7478A319}"/>
              </a:ext>
            </a:extLst>
          </p:cNvPr>
          <p:cNvSpPr txBox="1"/>
          <p:nvPr/>
        </p:nvSpPr>
        <p:spPr>
          <a:xfrm>
            <a:off x="2908247" y="3391812"/>
            <a:ext cx="784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EAW</a:t>
            </a:r>
          </a:p>
        </p:txBody>
      </p:sp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DB76B069-C33E-2D07-1900-E6076B90C75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Ellipse 29">
            <a:extLst>
              <a:ext uri="{FF2B5EF4-FFF2-40B4-BE49-F238E27FC236}">
                <a16:creationId xmlns:a16="http://schemas.microsoft.com/office/drawing/2014/main" id="{0F4003F2-9FA0-9559-5F21-36A133B92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597404" y="252154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8E2A1B0A-0253-CB0D-5CF3-FB184FEB04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42667" y="2719576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4A0BF665-7B2B-1483-C0BD-2EA6527AD152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stage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r>
              <a:rPr lang="de-DE" sz="4800" dirty="0" err="1">
                <a:solidFill>
                  <a:srgbClr val="1133A0"/>
                </a:solidFill>
              </a:rPr>
              <a:t>model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3EEAB9C5-E564-0F6C-8638-7BBFB9C14D10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A535E126-6F6B-0341-5C96-F6D43B9A6D26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5F8ECF34-DB69-1361-D6AE-CA0B4439B4F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7D8FF11A-CE4D-DEEE-6C07-76CD0898E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DD204E60-B475-F432-68EF-CF2484ED7F05}"/>
              </a:ext>
            </a:extLst>
          </p:cNvPr>
          <p:cNvSpPr/>
          <p:nvPr/>
        </p:nvSpPr>
        <p:spPr>
          <a:xfrm>
            <a:off x="256895" y="6302339"/>
            <a:ext cx="40040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A0E5D193-CD19-06E8-C485-6D94B464E89D}"/>
              </a:ext>
            </a:extLst>
          </p:cNvPr>
          <p:cNvSpPr/>
          <p:nvPr/>
        </p:nvSpPr>
        <p:spPr>
          <a:xfrm>
            <a:off x="4306641" y="6300343"/>
            <a:ext cx="776292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5C4AE40C-A39E-6650-570A-F698C2A89A05}"/>
              </a:ext>
            </a:extLst>
          </p:cNvPr>
          <p:cNvSpPr/>
          <p:nvPr/>
        </p:nvSpPr>
        <p:spPr>
          <a:xfrm rot="5400000">
            <a:off x="2049471" y="3807021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issuing authority">
            <a:extLst>
              <a:ext uri="{FF2B5EF4-FFF2-40B4-BE49-F238E27FC236}">
                <a16:creationId xmlns:a16="http://schemas.microsoft.com/office/drawing/2014/main" id="{8FBD842D-C937-5C83-D9E9-A80580C494C6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executing authority">
            <a:extLst>
              <a:ext uri="{FF2B5EF4-FFF2-40B4-BE49-F238E27FC236}">
                <a16:creationId xmlns:a16="http://schemas.microsoft.com/office/drawing/2014/main" id="{54202168-60A1-4624-8B0E-B153E768B74B}"/>
              </a:ext>
            </a:extLst>
          </p:cNvPr>
          <p:cNvSpPr txBox="1"/>
          <p:nvPr/>
        </p:nvSpPr>
        <p:spPr>
          <a:xfrm>
            <a:off x="5052076" y="5422008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52CB578-3793-5623-5A55-43EC4E6A5E05}"/>
              </a:ext>
            </a:extLst>
          </p:cNvPr>
          <p:cNvSpPr txBox="1"/>
          <p:nvPr/>
        </p:nvSpPr>
        <p:spPr>
          <a:xfrm>
            <a:off x="9635978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  <p:pic>
        <p:nvPicPr>
          <p:cNvPr id="6" name="Grafik 5" descr="Stoppuhr">
            <a:extLst>
              <a:ext uri="{FF2B5EF4-FFF2-40B4-BE49-F238E27FC236}">
                <a16:creationId xmlns:a16="http://schemas.microsoft.com/office/drawing/2014/main" id="{1DBF95A3-A629-3344-3F9A-88A254F0D0A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732445" y="1602889"/>
            <a:ext cx="828453" cy="82845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485F87-D156-2CD8-B453-29C9C054A859}"/>
              </a:ext>
            </a:extLst>
          </p:cNvPr>
          <p:cNvSpPr txBox="1"/>
          <p:nvPr/>
        </p:nvSpPr>
        <p:spPr>
          <a:xfrm>
            <a:off x="9560898" y="1875785"/>
            <a:ext cx="1595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10 </a:t>
            </a:r>
            <a:r>
              <a:rPr lang="de-DE" sz="2000" b="1" dirty="0" err="1"/>
              <a:t>days</a:t>
            </a:r>
            <a:r>
              <a:rPr lang="de-DE" sz="2000" b="1" dirty="0"/>
              <a:t> (e.g.)</a:t>
            </a:r>
          </a:p>
        </p:txBody>
      </p:sp>
      <p:pic>
        <p:nvPicPr>
          <p:cNvPr id="29" name="Grafik 28" descr="Handschellen">
            <a:extLst>
              <a:ext uri="{FF2B5EF4-FFF2-40B4-BE49-F238E27FC236}">
                <a16:creationId xmlns:a16="http://schemas.microsoft.com/office/drawing/2014/main" id="{6A05E32A-777B-4133-B651-517A010FD4ED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79260" y="2896375"/>
            <a:ext cx="1340564" cy="1340564"/>
          </a:xfrm>
          <a:prstGeom prst="rect">
            <a:avLst/>
          </a:prstGeom>
        </p:spPr>
      </p:pic>
      <p:pic>
        <p:nvPicPr>
          <p:cNvPr id="31" name="Grafik 30" descr="Umschlag">
            <a:extLst>
              <a:ext uri="{FF2B5EF4-FFF2-40B4-BE49-F238E27FC236}">
                <a16:creationId xmlns:a16="http://schemas.microsoft.com/office/drawing/2014/main" id="{6B893F35-A8A8-4BFC-AE7B-E23CD8DD53B9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193647" y="3133162"/>
            <a:ext cx="1092631" cy="109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92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22578 -0.001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85185E-6 L -0.19778 -1.85185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-7.40741E-7 L 0.19779 0.0013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83" y="6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125E-6 -7.40741E-7 L 0.19688 0.0013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A199C0-613D-38A1-27A6-41E3CB272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Kundenbewertung">
            <a:extLst>
              <a:ext uri="{FF2B5EF4-FFF2-40B4-BE49-F238E27FC236}">
                <a16:creationId xmlns:a16="http://schemas.microsoft.com/office/drawing/2014/main" id="{168B49AE-C17A-4C5C-9E2C-848F50540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4522" y="2824118"/>
            <a:ext cx="3082955" cy="308295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6A7A618-F515-F97B-7B36-D101F2889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436" y="5907073"/>
            <a:ext cx="2168852" cy="8408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AA99BA9-13AC-0C6F-5934-E44274550666}"/>
              </a:ext>
            </a:extLst>
          </p:cNvPr>
          <p:cNvSpPr txBox="1"/>
          <p:nvPr/>
        </p:nvSpPr>
        <p:spPr>
          <a:xfrm>
            <a:off x="1561430" y="6096664"/>
            <a:ext cx="90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7A786C"/>
                </a:solidFill>
                <a:latin typeface="+mj-lt"/>
              </a:rPr>
              <a:t>Prof. Martin Böse </a:t>
            </a:r>
          </a:p>
        </p:txBody>
      </p:sp>
      <p:pic>
        <p:nvPicPr>
          <p:cNvPr id="12" name="Picture 1" descr="Home">
            <a:extLst>
              <a:ext uri="{FF2B5EF4-FFF2-40B4-BE49-F238E27FC236}">
                <a16:creationId xmlns:a16="http://schemas.microsoft.com/office/drawing/2014/main" id="{67CAE728-6D40-3F08-3EF8-818EED3E54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!!Inhaltsbalken">
            <a:extLst>
              <a:ext uri="{FF2B5EF4-FFF2-40B4-BE49-F238E27FC236}">
                <a16:creationId xmlns:a16="http://schemas.microsoft.com/office/drawing/2014/main" id="{A4283B52-92EB-898D-7DB2-A92ECCE06EB6}"/>
              </a:ext>
            </a:extLst>
          </p:cNvPr>
          <p:cNvSpPr/>
          <p:nvPr/>
        </p:nvSpPr>
        <p:spPr>
          <a:xfrm rot="5400000">
            <a:off x="-1692204" y="4276800"/>
            <a:ext cx="5099183" cy="63224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74F3755-8C7E-56A5-36C0-A8F90813B511}"/>
              </a:ext>
            </a:extLst>
          </p:cNvPr>
          <p:cNvSpPr txBox="1"/>
          <p:nvPr/>
        </p:nvSpPr>
        <p:spPr>
          <a:xfrm>
            <a:off x="2419929" y="1758819"/>
            <a:ext cx="7352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>
                <a:solidFill>
                  <a:srgbClr val="1133A0"/>
                </a:solidFill>
                <a:latin typeface="+mj-lt"/>
              </a:rPr>
              <a:t>Any </a:t>
            </a:r>
            <a:r>
              <a:rPr lang="de-DE" sz="4800" b="1" dirty="0" err="1">
                <a:solidFill>
                  <a:srgbClr val="1133A0"/>
                </a:solidFill>
                <a:latin typeface="+mj-lt"/>
              </a:rPr>
              <a:t>questions</a:t>
            </a:r>
            <a:r>
              <a:rPr lang="de-DE" sz="4800" b="1" dirty="0">
                <a:solidFill>
                  <a:srgbClr val="1133A0"/>
                </a:solidFill>
                <a:latin typeface="+mj-lt"/>
              </a:rPr>
              <a:t> </a:t>
            </a:r>
            <a:r>
              <a:rPr lang="de-DE" sz="4800" b="1" dirty="0" err="1">
                <a:solidFill>
                  <a:srgbClr val="1133A0"/>
                </a:solidFill>
                <a:latin typeface="+mj-lt"/>
              </a:rPr>
              <a:t>or</a:t>
            </a:r>
            <a:r>
              <a:rPr lang="de-DE" sz="4800" b="1" dirty="0">
                <a:solidFill>
                  <a:srgbClr val="1133A0"/>
                </a:solidFill>
                <a:latin typeface="+mj-lt"/>
              </a:rPr>
              <a:t> </a:t>
            </a:r>
            <a:r>
              <a:rPr lang="de-DE" sz="4800" b="1" dirty="0" err="1">
                <a:solidFill>
                  <a:srgbClr val="1133A0"/>
                </a:solidFill>
                <a:latin typeface="+mj-lt"/>
              </a:rPr>
              <a:t>comments</a:t>
            </a:r>
            <a:r>
              <a:rPr lang="de-DE" sz="4800" b="1" dirty="0">
                <a:solidFill>
                  <a:srgbClr val="1133A0"/>
                </a:solidFill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945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436" y="5907073"/>
            <a:ext cx="2168852" cy="8408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1C33D0-6E82-2FA8-F04E-A0A4AF2E22AB}"/>
              </a:ext>
            </a:extLst>
          </p:cNvPr>
          <p:cNvSpPr txBox="1"/>
          <p:nvPr/>
        </p:nvSpPr>
        <p:spPr>
          <a:xfrm>
            <a:off x="1561431" y="5099181"/>
            <a:ext cx="906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7A786C"/>
                </a:solidFill>
                <a:latin typeface="+mj-lt"/>
              </a:rPr>
              <a:t>Prof</a:t>
            </a:r>
            <a:r>
              <a:rPr lang="de-DE" sz="2400" b="1">
                <a:solidFill>
                  <a:srgbClr val="7A786C"/>
                </a:solidFill>
                <a:latin typeface="+mj-lt"/>
              </a:rPr>
              <a:t>. Martin </a:t>
            </a:r>
            <a:r>
              <a:rPr lang="de-DE" sz="2400" b="1" dirty="0">
                <a:solidFill>
                  <a:srgbClr val="7A786C"/>
                </a:solidFill>
                <a:latin typeface="+mj-lt"/>
              </a:rPr>
              <a:t>Böse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F9EED977-200E-48B0-B192-523107C34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004" y="2487040"/>
            <a:ext cx="10314659" cy="1883920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1133A0"/>
                </a:solidFill>
              </a:rPr>
              <a:t>E</a:t>
            </a:r>
            <a:r>
              <a:rPr lang="de-DE" dirty="0">
                <a:solidFill>
                  <a:srgbClr val="1133A0"/>
                </a:solidFill>
              </a:rPr>
              <a:t>UROPEAN </a:t>
            </a:r>
            <a:r>
              <a:rPr lang="de-DE" b="1" dirty="0">
                <a:solidFill>
                  <a:srgbClr val="1133A0"/>
                </a:solidFill>
              </a:rPr>
              <a:t>S</a:t>
            </a:r>
            <a:r>
              <a:rPr lang="de-DE" dirty="0">
                <a:solidFill>
                  <a:srgbClr val="1133A0"/>
                </a:solidFill>
              </a:rPr>
              <a:t>UPERVISION </a:t>
            </a:r>
            <a:r>
              <a:rPr lang="de-DE" b="1" dirty="0">
                <a:solidFill>
                  <a:srgbClr val="1133A0"/>
                </a:solidFill>
              </a:rPr>
              <a:t>O</a:t>
            </a:r>
            <a:r>
              <a:rPr lang="de-DE" dirty="0">
                <a:solidFill>
                  <a:srgbClr val="1133A0"/>
                </a:solidFill>
              </a:rPr>
              <a:t>RDER </a:t>
            </a:r>
            <a:br>
              <a:rPr lang="de-DE" dirty="0"/>
            </a:br>
            <a:endParaRPr lang="de-DE" dirty="0"/>
          </a:p>
        </p:txBody>
      </p:sp>
      <p:pic>
        <p:nvPicPr>
          <p:cNvPr id="12" name="Picture 1" descr="Home">
            <a:extLst>
              <a:ext uri="{FF2B5EF4-FFF2-40B4-BE49-F238E27FC236}">
                <a16:creationId xmlns:a16="http://schemas.microsoft.com/office/drawing/2014/main" id="{6ECCCD82-641B-4493-B9B4-C69540C0FC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5FBC7038-9C4B-48DC-B3B8-C6193510EFAD}"/>
              </a:ext>
            </a:extLst>
          </p:cNvPr>
          <p:cNvSpPr/>
          <p:nvPr/>
        </p:nvSpPr>
        <p:spPr>
          <a:xfrm>
            <a:off x="1865765" y="3429000"/>
            <a:ext cx="83662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dirty="0">
                <a:solidFill>
                  <a:srgbClr val="1133A0"/>
                </a:solidFill>
                <a:latin typeface="+mj-lt"/>
              </a:rPr>
              <a:t>and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the</a:t>
            </a:r>
            <a:r>
              <a:rPr lang="de-DE" sz="4400" dirty="0">
                <a:solidFill>
                  <a:srgbClr val="1133A0"/>
                </a:solidFill>
                <a:latin typeface="+mj-lt"/>
              </a:rPr>
              <a:t>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challenges</a:t>
            </a:r>
            <a:r>
              <a:rPr lang="de-DE" sz="4400" dirty="0">
                <a:solidFill>
                  <a:srgbClr val="1133A0"/>
                </a:solidFill>
                <a:latin typeface="+mj-lt"/>
              </a:rPr>
              <a:t> in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its</a:t>
            </a:r>
            <a:r>
              <a:rPr lang="de-DE" sz="4400" dirty="0">
                <a:solidFill>
                  <a:srgbClr val="1133A0"/>
                </a:solidFill>
                <a:latin typeface="+mj-lt"/>
              </a:rPr>
              <a:t> </a:t>
            </a:r>
            <a:r>
              <a:rPr lang="de-DE" sz="4400" dirty="0" err="1">
                <a:solidFill>
                  <a:srgbClr val="1133A0"/>
                </a:solidFill>
                <a:latin typeface="+mj-lt"/>
              </a:rPr>
              <a:t>application</a:t>
            </a:r>
            <a:endParaRPr lang="de-DE" sz="4400" dirty="0">
              <a:solidFill>
                <a:srgbClr val="1133A0"/>
              </a:solidFill>
              <a:latin typeface="+mj-lt"/>
            </a:endParaRPr>
          </a:p>
        </p:txBody>
      </p:sp>
      <p:sp>
        <p:nvSpPr>
          <p:cNvPr id="3" name="!!Inhaltsbalken">
            <a:extLst>
              <a:ext uri="{FF2B5EF4-FFF2-40B4-BE49-F238E27FC236}">
                <a16:creationId xmlns:a16="http://schemas.microsoft.com/office/drawing/2014/main" id="{15FAC0EE-9B63-BDD6-3C53-4D9B6A848DF3}"/>
              </a:ext>
            </a:extLst>
          </p:cNvPr>
          <p:cNvSpPr/>
          <p:nvPr/>
        </p:nvSpPr>
        <p:spPr>
          <a:xfrm rot="5400000">
            <a:off x="-1692204" y="4276800"/>
            <a:ext cx="5099183" cy="63224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5021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Gliederungspunkt 1">
            <a:extLst>
              <a:ext uri="{FF2B5EF4-FFF2-40B4-BE49-F238E27FC236}">
                <a16:creationId xmlns:a16="http://schemas.microsoft.com/office/drawing/2014/main" id="{F8B13DD2-0417-4B28-8411-94C84BDF86CC}"/>
              </a:ext>
            </a:extLst>
          </p:cNvPr>
          <p:cNvSpPr/>
          <p:nvPr/>
        </p:nvSpPr>
        <p:spPr>
          <a:xfrm>
            <a:off x="2191144" y="2407899"/>
            <a:ext cx="783602" cy="783602"/>
          </a:xfrm>
          <a:prstGeom prst="ellipse">
            <a:avLst/>
          </a:prstGeom>
          <a:solidFill>
            <a:srgbClr val="103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12" name="Logo" descr="Home">
            <a:extLst>
              <a:ext uri="{FF2B5EF4-FFF2-40B4-BE49-F238E27FC236}">
                <a16:creationId xmlns:a16="http://schemas.microsoft.com/office/drawing/2014/main" id="{6ECCCD82-641B-4493-B9B4-C69540C0F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!!Titel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</a:t>
            </a:r>
            <a:r>
              <a:rPr lang="de-DE" sz="4800" dirty="0">
                <a:solidFill>
                  <a:srgbClr val="1133A0"/>
                </a:solidFill>
              </a:rPr>
              <a:t>uropean </a:t>
            </a:r>
            <a:r>
              <a:rPr lang="de-DE" sz="4800" b="1" dirty="0">
                <a:solidFill>
                  <a:srgbClr val="1133A0"/>
                </a:solidFill>
              </a:rPr>
              <a:t>S</a:t>
            </a:r>
            <a:r>
              <a:rPr lang="de-DE" sz="4800" dirty="0">
                <a:solidFill>
                  <a:srgbClr val="1133A0"/>
                </a:solidFill>
              </a:rPr>
              <a:t>upervision</a:t>
            </a:r>
            <a:r>
              <a:rPr lang="de-DE" sz="4800" b="1" dirty="0">
                <a:solidFill>
                  <a:srgbClr val="1133A0"/>
                </a:solidFill>
              </a:rPr>
              <a:t> O</a:t>
            </a:r>
            <a:r>
              <a:rPr lang="de-DE" sz="4800" dirty="0">
                <a:solidFill>
                  <a:srgbClr val="1133A0"/>
                </a:solidFill>
              </a:rPr>
              <a:t>rder</a:t>
            </a:r>
          </a:p>
        </p:txBody>
      </p:sp>
      <p:sp>
        <p:nvSpPr>
          <p:cNvPr id="14" name="overview">
            <a:extLst>
              <a:ext uri="{FF2B5EF4-FFF2-40B4-BE49-F238E27FC236}">
                <a16:creationId xmlns:a16="http://schemas.microsoft.com/office/drawing/2014/main" id="{8C736CDA-B92A-4FCF-9237-13B21563ACE6}"/>
              </a:ext>
            </a:extLst>
          </p:cNvPr>
          <p:cNvSpPr txBox="1"/>
          <p:nvPr/>
        </p:nvSpPr>
        <p:spPr>
          <a:xfrm>
            <a:off x="3703797" y="2188470"/>
            <a:ext cx="6764033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dirty="0" err="1">
                <a:latin typeface="+mj-lt"/>
              </a:rPr>
              <a:t>introduction</a:t>
            </a:r>
            <a:endParaRPr lang="de-DE" sz="4400" dirty="0">
              <a:latin typeface="+mj-lt"/>
            </a:endParaRPr>
          </a:p>
        </p:txBody>
      </p:sp>
      <p:sp>
        <p:nvSpPr>
          <p:cNvPr id="3" name="!!Inhaltsbalken">
            <a:extLst>
              <a:ext uri="{FF2B5EF4-FFF2-40B4-BE49-F238E27FC236}">
                <a16:creationId xmlns:a16="http://schemas.microsoft.com/office/drawing/2014/main" id="{D237D4D6-1923-B66D-EAA8-F9DCBD957896}"/>
              </a:ext>
            </a:extLst>
          </p:cNvPr>
          <p:cNvSpPr/>
          <p:nvPr/>
        </p:nvSpPr>
        <p:spPr>
          <a:xfrm flipV="1">
            <a:off x="3357548" y="152113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70807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Inhaltsbalken">
            <a:extLst>
              <a:ext uri="{FF2B5EF4-FFF2-40B4-BE49-F238E27FC236}">
                <a16:creationId xmlns:a16="http://schemas.microsoft.com/office/drawing/2014/main" id="{5AA12453-4585-78DB-37BD-E921FA778D81}"/>
              </a:ext>
            </a:extLst>
          </p:cNvPr>
          <p:cNvSpPr/>
          <p:nvPr/>
        </p:nvSpPr>
        <p:spPr>
          <a:xfrm flipV="1">
            <a:off x="3357548" y="152113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Gliederungspunkt 2">
            <a:extLst>
              <a:ext uri="{FF2B5EF4-FFF2-40B4-BE49-F238E27FC236}">
                <a16:creationId xmlns:a16="http://schemas.microsoft.com/office/drawing/2014/main" id="{65484293-827A-4E8B-BDC3-8C9DC4FE36CF}"/>
              </a:ext>
            </a:extLst>
          </p:cNvPr>
          <p:cNvSpPr/>
          <p:nvPr/>
        </p:nvSpPr>
        <p:spPr>
          <a:xfrm>
            <a:off x="2191144" y="3373485"/>
            <a:ext cx="783602" cy="783602"/>
          </a:xfrm>
          <a:prstGeom prst="ellipse">
            <a:avLst/>
          </a:prstGeom>
          <a:solidFill>
            <a:srgbClr val="103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sp>
        <p:nvSpPr>
          <p:cNvPr id="16" name="!!Gliederungspunkt 1">
            <a:extLst>
              <a:ext uri="{FF2B5EF4-FFF2-40B4-BE49-F238E27FC236}">
                <a16:creationId xmlns:a16="http://schemas.microsoft.com/office/drawing/2014/main" id="{F8B13DD2-0417-4B28-8411-94C84BDF86CC}"/>
              </a:ext>
            </a:extLst>
          </p:cNvPr>
          <p:cNvSpPr/>
          <p:nvPr/>
        </p:nvSpPr>
        <p:spPr>
          <a:xfrm>
            <a:off x="2191144" y="2407899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12" name="Logo" descr="Home">
            <a:extLst>
              <a:ext uri="{FF2B5EF4-FFF2-40B4-BE49-F238E27FC236}">
                <a16:creationId xmlns:a16="http://schemas.microsoft.com/office/drawing/2014/main" id="{6ECCCD82-641B-4493-B9B4-C69540C0F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!!Titel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</a:t>
            </a:r>
            <a:r>
              <a:rPr lang="de-DE" sz="4800" dirty="0">
                <a:solidFill>
                  <a:srgbClr val="1133A0"/>
                </a:solidFill>
              </a:rPr>
              <a:t>uropean </a:t>
            </a:r>
            <a:r>
              <a:rPr lang="de-DE" sz="4800" b="1" dirty="0">
                <a:solidFill>
                  <a:srgbClr val="1133A0"/>
                </a:solidFill>
              </a:rPr>
              <a:t>S</a:t>
            </a:r>
            <a:r>
              <a:rPr lang="de-DE" sz="4800" dirty="0">
                <a:solidFill>
                  <a:srgbClr val="1133A0"/>
                </a:solidFill>
              </a:rPr>
              <a:t>upervision</a:t>
            </a:r>
            <a:r>
              <a:rPr lang="de-DE" sz="4800" b="1" dirty="0">
                <a:solidFill>
                  <a:srgbClr val="1133A0"/>
                </a:solidFill>
              </a:rPr>
              <a:t> O</a:t>
            </a:r>
            <a:r>
              <a:rPr lang="de-DE" sz="4800" dirty="0">
                <a:solidFill>
                  <a:srgbClr val="1133A0"/>
                </a:solidFill>
              </a:rPr>
              <a:t>rder</a:t>
            </a:r>
          </a:p>
        </p:txBody>
      </p:sp>
      <p:sp>
        <p:nvSpPr>
          <p:cNvPr id="11" name="current challenges">
            <a:extLst>
              <a:ext uri="{FF2B5EF4-FFF2-40B4-BE49-F238E27FC236}">
                <a16:creationId xmlns:a16="http://schemas.microsoft.com/office/drawing/2014/main" id="{C748CE75-D34B-468C-9E96-FC632AA3F6F5}"/>
              </a:ext>
            </a:extLst>
          </p:cNvPr>
          <p:cNvSpPr txBox="1"/>
          <p:nvPr/>
        </p:nvSpPr>
        <p:spPr>
          <a:xfrm>
            <a:off x="3703797" y="3154056"/>
            <a:ext cx="6764033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dirty="0" err="1">
                <a:latin typeface="+mj-lt"/>
              </a:rPr>
              <a:t>current</a:t>
            </a:r>
            <a:r>
              <a:rPr lang="de-DE" sz="4400" dirty="0">
                <a:latin typeface="+mj-lt"/>
              </a:rPr>
              <a:t> </a:t>
            </a:r>
            <a:r>
              <a:rPr lang="de-DE" sz="4400" dirty="0" err="1">
                <a:latin typeface="+mj-lt"/>
              </a:rPr>
              <a:t>challenges</a:t>
            </a:r>
            <a:r>
              <a:rPr lang="de-DE" sz="4400" dirty="0">
                <a:latin typeface="+mj-lt"/>
              </a:rPr>
              <a:t> </a:t>
            </a:r>
          </a:p>
        </p:txBody>
      </p:sp>
      <p:sp>
        <p:nvSpPr>
          <p:cNvPr id="14" name="overview">
            <a:extLst>
              <a:ext uri="{FF2B5EF4-FFF2-40B4-BE49-F238E27FC236}">
                <a16:creationId xmlns:a16="http://schemas.microsoft.com/office/drawing/2014/main" id="{8C736CDA-B92A-4FCF-9237-13B21563ACE6}"/>
              </a:ext>
            </a:extLst>
          </p:cNvPr>
          <p:cNvSpPr txBox="1"/>
          <p:nvPr/>
        </p:nvSpPr>
        <p:spPr>
          <a:xfrm>
            <a:off x="3703797" y="2188470"/>
            <a:ext cx="6764033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dirty="0" err="1">
                <a:latin typeface="+mj-lt"/>
              </a:rPr>
              <a:t>introduction</a:t>
            </a:r>
            <a:endParaRPr lang="de-DE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59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Inhaltsbalken">
            <a:extLst>
              <a:ext uri="{FF2B5EF4-FFF2-40B4-BE49-F238E27FC236}">
                <a16:creationId xmlns:a16="http://schemas.microsoft.com/office/drawing/2014/main" id="{43A18F4D-CEA4-A1F0-5B1C-D8097406C9AA}"/>
              </a:ext>
            </a:extLst>
          </p:cNvPr>
          <p:cNvSpPr/>
          <p:nvPr/>
        </p:nvSpPr>
        <p:spPr>
          <a:xfrm rot="10800000" flipV="1">
            <a:off x="3357548" y="152113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Gliederungspunkt 2">
            <a:extLst>
              <a:ext uri="{FF2B5EF4-FFF2-40B4-BE49-F238E27FC236}">
                <a16:creationId xmlns:a16="http://schemas.microsoft.com/office/drawing/2014/main" id="{65484293-827A-4E8B-BDC3-8C9DC4FE36CF}"/>
              </a:ext>
            </a:extLst>
          </p:cNvPr>
          <p:cNvSpPr/>
          <p:nvPr/>
        </p:nvSpPr>
        <p:spPr>
          <a:xfrm>
            <a:off x="2191144" y="3373485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sp>
        <p:nvSpPr>
          <p:cNvPr id="16" name="!!Gliederungspunkt 1">
            <a:extLst>
              <a:ext uri="{FF2B5EF4-FFF2-40B4-BE49-F238E27FC236}">
                <a16:creationId xmlns:a16="http://schemas.microsoft.com/office/drawing/2014/main" id="{F8B13DD2-0417-4B28-8411-94C84BDF86CC}"/>
              </a:ext>
            </a:extLst>
          </p:cNvPr>
          <p:cNvSpPr/>
          <p:nvPr/>
        </p:nvSpPr>
        <p:spPr>
          <a:xfrm>
            <a:off x="2191144" y="2407899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12" name="Logo" descr="Home">
            <a:extLst>
              <a:ext uri="{FF2B5EF4-FFF2-40B4-BE49-F238E27FC236}">
                <a16:creationId xmlns:a16="http://schemas.microsoft.com/office/drawing/2014/main" id="{6ECCCD82-641B-4493-B9B4-C69540C0F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!!Titel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</a:t>
            </a:r>
            <a:r>
              <a:rPr lang="de-DE" sz="4800" dirty="0">
                <a:solidFill>
                  <a:srgbClr val="1133A0"/>
                </a:solidFill>
              </a:rPr>
              <a:t>uropean </a:t>
            </a:r>
            <a:r>
              <a:rPr lang="de-DE" sz="4800" b="1" dirty="0">
                <a:solidFill>
                  <a:srgbClr val="1133A0"/>
                </a:solidFill>
              </a:rPr>
              <a:t>S</a:t>
            </a:r>
            <a:r>
              <a:rPr lang="de-DE" sz="4800" dirty="0">
                <a:solidFill>
                  <a:srgbClr val="1133A0"/>
                </a:solidFill>
              </a:rPr>
              <a:t>upervision</a:t>
            </a:r>
            <a:r>
              <a:rPr lang="de-DE" sz="4800" b="1" dirty="0">
                <a:solidFill>
                  <a:srgbClr val="1133A0"/>
                </a:solidFill>
              </a:rPr>
              <a:t> O</a:t>
            </a:r>
            <a:r>
              <a:rPr lang="de-DE" sz="4800" dirty="0">
                <a:solidFill>
                  <a:srgbClr val="1133A0"/>
                </a:solidFill>
              </a:rPr>
              <a:t>rder</a:t>
            </a:r>
          </a:p>
        </p:txBody>
      </p:sp>
      <p:sp>
        <p:nvSpPr>
          <p:cNvPr id="11" name="current challenges">
            <a:extLst>
              <a:ext uri="{FF2B5EF4-FFF2-40B4-BE49-F238E27FC236}">
                <a16:creationId xmlns:a16="http://schemas.microsoft.com/office/drawing/2014/main" id="{C748CE75-D34B-468C-9E96-FC632AA3F6F5}"/>
              </a:ext>
            </a:extLst>
          </p:cNvPr>
          <p:cNvSpPr txBox="1"/>
          <p:nvPr/>
        </p:nvSpPr>
        <p:spPr>
          <a:xfrm>
            <a:off x="3703797" y="3154056"/>
            <a:ext cx="6764033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dirty="0" err="1">
                <a:latin typeface="+mj-lt"/>
              </a:rPr>
              <a:t>current</a:t>
            </a:r>
            <a:r>
              <a:rPr lang="de-DE" sz="4400" dirty="0">
                <a:latin typeface="+mj-lt"/>
              </a:rPr>
              <a:t> </a:t>
            </a:r>
            <a:r>
              <a:rPr lang="de-DE" sz="4400" dirty="0" err="1">
                <a:latin typeface="+mj-lt"/>
              </a:rPr>
              <a:t>challenges</a:t>
            </a:r>
            <a:r>
              <a:rPr lang="de-DE" sz="4400" dirty="0">
                <a:latin typeface="+mj-lt"/>
              </a:rPr>
              <a:t> </a:t>
            </a:r>
          </a:p>
        </p:txBody>
      </p:sp>
      <p:sp>
        <p:nvSpPr>
          <p:cNvPr id="14" name="overview">
            <a:extLst>
              <a:ext uri="{FF2B5EF4-FFF2-40B4-BE49-F238E27FC236}">
                <a16:creationId xmlns:a16="http://schemas.microsoft.com/office/drawing/2014/main" id="{8C736CDA-B92A-4FCF-9237-13B21563ACE6}"/>
              </a:ext>
            </a:extLst>
          </p:cNvPr>
          <p:cNvSpPr txBox="1"/>
          <p:nvPr/>
        </p:nvSpPr>
        <p:spPr>
          <a:xfrm>
            <a:off x="3703797" y="2188470"/>
            <a:ext cx="6764033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dirty="0" err="1">
                <a:latin typeface="+mj-lt"/>
              </a:rPr>
              <a:t>introduction</a:t>
            </a:r>
            <a:endParaRPr lang="de-DE" sz="4400" dirty="0">
              <a:latin typeface="+mj-lt"/>
            </a:endParaRPr>
          </a:p>
        </p:txBody>
      </p:sp>
      <p:sp>
        <p:nvSpPr>
          <p:cNvPr id="13" name="recommendations">
            <a:extLst>
              <a:ext uri="{FF2B5EF4-FFF2-40B4-BE49-F238E27FC236}">
                <a16:creationId xmlns:a16="http://schemas.microsoft.com/office/drawing/2014/main" id="{2E2A2056-BA73-4315-9E77-8C41A0DA29BC}"/>
              </a:ext>
            </a:extLst>
          </p:cNvPr>
          <p:cNvSpPr txBox="1"/>
          <p:nvPr/>
        </p:nvSpPr>
        <p:spPr>
          <a:xfrm>
            <a:off x="3703796" y="4119642"/>
            <a:ext cx="6764033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dirty="0" err="1">
                <a:latin typeface="+mj-lt"/>
              </a:rPr>
              <a:t>recommendations</a:t>
            </a:r>
            <a:r>
              <a:rPr lang="de-DE" sz="4400" dirty="0">
                <a:latin typeface="+mj-lt"/>
              </a:rPr>
              <a:t> </a:t>
            </a:r>
          </a:p>
        </p:txBody>
      </p:sp>
      <p:sp>
        <p:nvSpPr>
          <p:cNvPr id="15" name="Gliederungspunkt 3">
            <a:extLst>
              <a:ext uri="{FF2B5EF4-FFF2-40B4-BE49-F238E27FC236}">
                <a16:creationId xmlns:a16="http://schemas.microsoft.com/office/drawing/2014/main" id="{81C5A863-5B09-48FA-8168-B5E6A7ADDF36}"/>
              </a:ext>
            </a:extLst>
          </p:cNvPr>
          <p:cNvSpPr/>
          <p:nvPr/>
        </p:nvSpPr>
        <p:spPr>
          <a:xfrm>
            <a:off x="2191144" y="4339071"/>
            <a:ext cx="783602" cy="783602"/>
          </a:xfrm>
          <a:prstGeom prst="ellipse">
            <a:avLst/>
          </a:prstGeom>
          <a:solidFill>
            <a:srgbClr val="103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pic>
        <p:nvPicPr>
          <p:cNvPr id="18" name="Diskussion" descr="Kundenbewertung">
            <a:extLst>
              <a:ext uri="{FF2B5EF4-FFF2-40B4-BE49-F238E27FC236}">
                <a16:creationId xmlns:a16="http://schemas.microsoft.com/office/drawing/2014/main" id="{1A6B592D-F6DA-412C-92E5-1C2B5D8205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9448" y="4768645"/>
            <a:ext cx="1531698" cy="153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!!Titel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introduction</a:t>
            </a:r>
            <a:endParaRPr lang="de-DE" sz="4800" dirty="0"/>
          </a:p>
        </p:txBody>
      </p:sp>
      <p:sp>
        <p:nvSpPr>
          <p:cNvPr id="22" name="!!Gliederungspunkt 1">
            <a:extLst>
              <a:ext uri="{FF2B5EF4-FFF2-40B4-BE49-F238E27FC236}">
                <a16:creationId xmlns:a16="http://schemas.microsoft.com/office/drawing/2014/main" id="{64CCC6C3-38E4-41CD-8F3D-6B10D09E5B18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066E1402-4586-49F1-AEA6-5EEEE4D90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896F32A-17C4-437D-87FA-BEC405967ED5}"/>
              </a:ext>
            </a:extLst>
          </p:cNvPr>
          <p:cNvSpPr/>
          <p:nvPr/>
        </p:nvSpPr>
        <p:spPr>
          <a:xfrm>
            <a:off x="1409700" y="5142982"/>
            <a:ext cx="102243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avoid pre-trial detention in cross-border cases by allowing </a:t>
            </a:r>
          </a:p>
          <a:p>
            <a:r>
              <a:rPr lang="en-US" sz="2800" dirty="0"/>
              <a:t>suspects to return to their home Member State under supervision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47C5D9B-43D6-4052-B831-C2801501E786}"/>
              </a:ext>
            </a:extLst>
          </p:cNvPr>
          <p:cNvSpPr/>
          <p:nvPr/>
        </p:nvSpPr>
        <p:spPr>
          <a:xfrm>
            <a:off x="362199" y="5251902"/>
            <a:ext cx="978408" cy="484632"/>
          </a:xfrm>
          <a:prstGeom prst="rightArrow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balken">
            <a:extLst>
              <a:ext uri="{FF2B5EF4-FFF2-40B4-BE49-F238E27FC236}">
                <a16:creationId xmlns:a16="http://schemas.microsoft.com/office/drawing/2014/main" id="{E849AE64-DA00-4AB0-B28B-252DA23E842C}"/>
              </a:ext>
            </a:extLst>
          </p:cNvPr>
          <p:cNvSpPr/>
          <p:nvPr/>
        </p:nvSpPr>
        <p:spPr>
          <a:xfrm rot="10800000" flipV="1">
            <a:off x="362199" y="1872109"/>
            <a:ext cx="11467602" cy="427216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/>
              <a:t>📄 Framework Decision 2009/829/JHA – European Supervision Order (ESO)</a:t>
            </a:r>
          </a:p>
        </p:txBody>
      </p:sp>
      <p:sp>
        <p:nvSpPr>
          <p:cNvPr id="12" name="!!Inhaltsbalken">
            <a:extLst>
              <a:ext uri="{FF2B5EF4-FFF2-40B4-BE49-F238E27FC236}">
                <a16:creationId xmlns:a16="http://schemas.microsoft.com/office/drawing/2014/main" id="{50EC6899-47FB-4B75-8417-5616BD2098F7}"/>
              </a:ext>
            </a:extLst>
          </p:cNvPr>
          <p:cNvSpPr/>
          <p:nvPr/>
        </p:nvSpPr>
        <p:spPr>
          <a:xfrm rot="10800000" flipV="1">
            <a:off x="3357548" y="152113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89184EE-D389-4E28-A1C3-6540DC5B6DA7}"/>
              </a:ext>
            </a:extLst>
          </p:cNvPr>
          <p:cNvSpPr/>
          <p:nvPr/>
        </p:nvSpPr>
        <p:spPr>
          <a:xfrm>
            <a:off x="362199" y="2798542"/>
            <a:ext cx="114676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/>
              <a:t>courts order detention of non-residents because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they presume a risk of flight and/or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they do not trust in effective supervision by the competent authorities of the suspect’s home country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363963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!!Titel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introduction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2" name="!!Gliederungspunkt 1">
            <a:extLst>
              <a:ext uri="{FF2B5EF4-FFF2-40B4-BE49-F238E27FC236}">
                <a16:creationId xmlns:a16="http://schemas.microsoft.com/office/drawing/2014/main" id="{64CCC6C3-38E4-41CD-8F3D-6B10D09E5B18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066E1402-4586-49F1-AEA6-5EEEE4D90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896F32A-17C4-437D-87FA-BEC405967ED5}"/>
              </a:ext>
            </a:extLst>
          </p:cNvPr>
          <p:cNvSpPr/>
          <p:nvPr/>
        </p:nvSpPr>
        <p:spPr>
          <a:xfrm>
            <a:off x="1409700" y="2492138"/>
            <a:ext cx="102243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avoid pre-trial detention in cross-border cases by allowing </a:t>
            </a:r>
          </a:p>
          <a:p>
            <a:r>
              <a:rPr lang="en-US" sz="2800" dirty="0"/>
              <a:t>suspects to return to their home Member State under supervision</a:t>
            </a:r>
          </a:p>
        </p:txBody>
      </p:sp>
      <p:pic>
        <p:nvPicPr>
          <p:cNvPr id="37" name="Lupe" descr="Lupe">
            <a:extLst>
              <a:ext uri="{FF2B5EF4-FFF2-40B4-BE49-F238E27FC236}">
                <a16:creationId xmlns:a16="http://schemas.microsoft.com/office/drawing/2014/main" id="{1532B711-8B64-46E1-9355-FF91BEB34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4715" y="3772311"/>
            <a:ext cx="2129969" cy="2129969"/>
          </a:xfrm>
          <a:prstGeom prst="rect">
            <a:avLst/>
          </a:prstGeom>
        </p:spPr>
      </p:pic>
      <p:sp>
        <p:nvSpPr>
          <p:cNvPr id="38" name="Supervision Measures">
            <a:extLst>
              <a:ext uri="{FF2B5EF4-FFF2-40B4-BE49-F238E27FC236}">
                <a16:creationId xmlns:a16="http://schemas.microsoft.com/office/drawing/2014/main" id="{A6BE5F73-6CE2-4187-9934-FD49E11526AC}"/>
              </a:ext>
            </a:extLst>
          </p:cNvPr>
          <p:cNvSpPr/>
          <p:nvPr/>
        </p:nvSpPr>
        <p:spPr>
          <a:xfrm>
            <a:off x="2474684" y="3894118"/>
            <a:ext cx="72254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SUPERVISION MEASURES, Art. 8 (e.g.)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regular reporting to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restrictions on residence or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prohibition of contact with specific persons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47C5D9B-43D6-4052-B831-C2801501E786}"/>
              </a:ext>
            </a:extLst>
          </p:cNvPr>
          <p:cNvSpPr/>
          <p:nvPr/>
        </p:nvSpPr>
        <p:spPr>
          <a:xfrm>
            <a:off x="362199" y="2601058"/>
            <a:ext cx="978408" cy="484632"/>
          </a:xfrm>
          <a:prstGeom prst="rightArrow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balken">
            <a:extLst>
              <a:ext uri="{FF2B5EF4-FFF2-40B4-BE49-F238E27FC236}">
                <a16:creationId xmlns:a16="http://schemas.microsoft.com/office/drawing/2014/main" id="{E849AE64-DA00-4AB0-B28B-252DA23E842C}"/>
              </a:ext>
            </a:extLst>
          </p:cNvPr>
          <p:cNvSpPr/>
          <p:nvPr/>
        </p:nvSpPr>
        <p:spPr>
          <a:xfrm rot="10800000" flipV="1">
            <a:off x="362199" y="1872109"/>
            <a:ext cx="11467602" cy="427216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/>
              <a:t>📄 Framework Decision 2009/829/JHA – European Supervision Order (ESO)</a:t>
            </a:r>
          </a:p>
        </p:txBody>
      </p:sp>
      <p:sp>
        <p:nvSpPr>
          <p:cNvPr id="12" name="!!Inhaltsbalken">
            <a:extLst>
              <a:ext uri="{FF2B5EF4-FFF2-40B4-BE49-F238E27FC236}">
                <a16:creationId xmlns:a16="http://schemas.microsoft.com/office/drawing/2014/main" id="{50EC6899-47FB-4B75-8417-5616BD2098F7}"/>
              </a:ext>
            </a:extLst>
          </p:cNvPr>
          <p:cNvSpPr/>
          <p:nvPr/>
        </p:nvSpPr>
        <p:spPr>
          <a:xfrm rot="10800000" flipV="1">
            <a:off x="3357548" y="152113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588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lipse 29">
            <a:extLst>
              <a:ext uri="{FF2B5EF4-FFF2-40B4-BE49-F238E27FC236}">
                <a16:creationId xmlns:a16="http://schemas.microsoft.com/office/drawing/2014/main" id="{F5456C35-0D44-4AC2-9860-7938B9F1D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8648636" y="2130041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7E288F4F-6D0E-4A1E-8FA3-065AE874D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93899" y="2328077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89658FCD-32B2-4250-B672-E50DA5B9EC69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introduction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316A1DF7-7719-45CB-BF17-F32C96E052C4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64CCC6C3-38E4-41CD-8F3D-6B10D09E5B18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C75F1D15-A381-4F8C-94AB-3DDEA26B11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26633" y="2272942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30B25EE9-394B-4436-B724-BAD6FC16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22438" y="2130607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28" name="issuing authority">
            <a:extLst>
              <a:ext uri="{FF2B5EF4-FFF2-40B4-BE49-F238E27FC236}">
                <a16:creationId xmlns:a16="http://schemas.microsoft.com/office/drawing/2014/main" id="{F7224300-9EE2-4DA2-871F-52E13CB991B0}"/>
              </a:ext>
            </a:extLst>
          </p:cNvPr>
          <p:cNvSpPr txBox="1"/>
          <p:nvPr/>
        </p:nvSpPr>
        <p:spPr>
          <a:xfrm>
            <a:off x="800644" y="4350708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issuing</a:t>
            </a:r>
            <a:r>
              <a:rPr lang="de-DE" sz="2800" b="1" dirty="0"/>
              <a:t> </a:t>
            </a:r>
            <a:r>
              <a:rPr lang="de-DE" sz="2800" b="1" dirty="0" err="1"/>
              <a:t>authority</a:t>
            </a:r>
            <a:r>
              <a:rPr lang="de-DE" sz="2800" b="1" dirty="0"/>
              <a:t> </a:t>
            </a:r>
          </a:p>
        </p:txBody>
      </p:sp>
      <p:sp>
        <p:nvSpPr>
          <p:cNvPr id="31" name="executing authority">
            <a:extLst>
              <a:ext uri="{FF2B5EF4-FFF2-40B4-BE49-F238E27FC236}">
                <a16:creationId xmlns:a16="http://schemas.microsoft.com/office/drawing/2014/main" id="{CC4A9548-8032-4A09-951B-CC5A5CEFF48E}"/>
              </a:ext>
            </a:extLst>
          </p:cNvPr>
          <p:cNvSpPr txBox="1"/>
          <p:nvPr/>
        </p:nvSpPr>
        <p:spPr>
          <a:xfrm>
            <a:off x="8076361" y="4361392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executing</a:t>
            </a:r>
            <a:r>
              <a:rPr lang="de-DE" sz="2800" b="1" dirty="0"/>
              <a:t> </a:t>
            </a:r>
            <a:r>
              <a:rPr lang="de-DE" sz="2800" b="1" dirty="0" err="1"/>
              <a:t>authority</a:t>
            </a:r>
            <a:r>
              <a:rPr lang="de-DE" sz="2800" b="1" dirty="0"/>
              <a:t> </a:t>
            </a:r>
          </a:p>
        </p:txBody>
      </p:sp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066E1402-4586-49F1-AEA6-5EEEE4D90E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0EA003D7-E2A4-41B6-9BFD-1D67D7D30F89}"/>
              </a:ext>
            </a:extLst>
          </p:cNvPr>
          <p:cNvSpPr/>
          <p:nvPr/>
        </p:nvSpPr>
        <p:spPr>
          <a:xfrm>
            <a:off x="256895" y="6302339"/>
            <a:ext cx="724378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2D112E90-01A8-46D5-9D49-49444B650CBB}"/>
              </a:ext>
            </a:extLst>
          </p:cNvPr>
          <p:cNvSpPr/>
          <p:nvPr/>
        </p:nvSpPr>
        <p:spPr>
          <a:xfrm>
            <a:off x="7592122" y="6300343"/>
            <a:ext cx="4477446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21947E17-02C7-4470-8F9D-C80A4EACA5C7}"/>
              </a:ext>
            </a:extLst>
          </p:cNvPr>
          <p:cNvSpPr/>
          <p:nvPr/>
        </p:nvSpPr>
        <p:spPr>
          <a:xfrm rot="5400000">
            <a:off x="5289231" y="3842962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E9785BB-0880-4EC5-A976-3FD1A0B1360B}"/>
              </a:ext>
            </a:extLst>
          </p:cNvPr>
          <p:cNvSpPr/>
          <p:nvPr/>
        </p:nvSpPr>
        <p:spPr>
          <a:xfrm>
            <a:off x="213502" y="5002014"/>
            <a:ext cx="40895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(judicial) authority competent to order the arrest of the suspect </a:t>
            </a:r>
          </a:p>
          <a:p>
            <a:pPr algn="ctr"/>
            <a:r>
              <a:rPr lang="en-US" dirty="0"/>
              <a:t>and to issue an EAW</a:t>
            </a:r>
            <a:endParaRPr lang="de-DE" dirty="0"/>
          </a:p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E009A1C-73F7-4A82-99EF-00F5A35A8710}"/>
              </a:ext>
            </a:extLst>
          </p:cNvPr>
          <p:cNvSpPr/>
          <p:nvPr/>
        </p:nvSpPr>
        <p:spPr>
          <a:xfrm>
            <a:off x="6645513" y="49846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competent authority in the </a:t>
            </a:r>
          </a:p>
          <a:p>
            <a:pPr algn="ctr"/>
            <a:r>
              <a:rPr lang="en-US" dirty="0"/>
              <a:t>Member State where the person </a:t>
            </a:r>
          </a:p>
          <a:p>
            <a:pPr algn="ctr"/>
            <a:r>
              <a:rPr lang="en-US" dirty="0"/>
              <a:t>will reside during supervision</a:t>
            </a:r>
            <a:endParaRPr lang="de-DE" dirty="0"/>
          </a:p>
        </p:txBody>
      </p:sp>
      <p:pic>
        <p:nvPicPr>
          <p:cNvPr id="2" name="Mensch Icon" descr="Männliches Profil">
            <a:extLst>
              <a:ext uri="{FF2B5EF4-FFF2-40B4-BE49-F238E27FC236}">
                <a16:creationId xmlns:a16="http://schemas.microsoft.com/office/drawing/2014/main" id="{9137F7B0-C336-4824-8059-E8EA8EC041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26336" y="2502729"/>
            <a:ext cx="1344857" cy="134485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242328-692F-46A3-B867-22F3547E65B0}"/>
              </a:ext>
            </a:extLst>
          </p:cNvPr>
          <p:cNvSpPr txBox="1"/>
          <p:nvPr/>
        </p:nvSpPr>
        <p:spPr>
          <a:xfrm>
            <a:off x="5142975" y="4361392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suspect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03413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28" grpId="0"/>
      <p:bldP spid="31" grpId="0"/>
      <p:bldP spid="11" grpId="0" animBg="1"/>
      <p:bldP spid="33" grpId="0" animBg="1"/>
      <p:bldP spid="36" grpId="0" animBg="1"/>
      <p:bldP spid="12" grpId="0"/>
      <p:bldP spid="13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B3D33-5244-4912-6152-0EB08AC3D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xecuting authority">
            <a:extLst>
              <a:ext uri="{FF2B5EF4-FFF2-40B4-BE49-F238E27FC236}">
                <a16:creationId xmlns:a16="http://schemas.microsoft.com/office/drawing/2014/main" id="{23FE4D74-5593-8982-ECF9-D173CB3DDC1D}"/>
              </a:ext>
            </a:extLst>
          </p:cNvPr>
          <p:cNvSpPr txBox="1"/>
          <p:nvPr/>
        </p:nvSpPr>
        <p:spPr>
          <a:xfrm>
            <a:off x="8089215" y="5398435"/>
            <a:ext cx="3171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executing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149DC11-CBBA-CF65-372E-4E7FA4E8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8634543" y="2532224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32" name="Behörde Icon" descr="Gebäude">
            <a:extLst>
              <a:ext uri="{FF2B5EF4-FFF2-40B4-BE49-F238E27FC236}">
                <a16:creationId xmlns:a16="http://schemas.microsoft.com/office/drawing/2014/main" id="{349432CB-ABD2-256B-5FD8-A9F7075B76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79806" y="2730260"/>
            <a:ext cx="1590073" cy="1590073"/>
          </a:xfrm>
          <a:prstGeom prst="rect">
            <a:avLst/>
          </a:prstGeom>
        </p:spPr>
      </p:pic>
      <p:sp>
        <p:nvSpPr>
          <p:cNvPr id="10" name="Titel">
            <a:extLst>
              <a:ext uri="{FF2B5EF4-FFF2-40B4-BE49-F238E27FC236}">
                <a16:creationId xmlns:a16="http://schemas.microsoft.com/office/drawing/2014/main" id="{7BD7750D-B023-54E2-7AE1-9A945E6BDC07}"/>
              </a:ext>
            </a:extLst>
          </p:cNvPr>
          <p:cNvSpPr txBox="1">
            <a:spLocks/>
          </p:cNvSpPr>
          <p:nvPr/>
        </p:nvSpPr>
        <p:spPr>
          <a:xfrm>
            <a:off x="2979324" y="557657"/>
            <a:ext cx="9762189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>
                <a:solidFill>
                  <a:srgbClr val="1133A0"/>
                </a:solidFill>
              </a:rPr>
              <a:t>ESO</a:t>
            </a:r>
            <a:r>
              <a:rPr lang="de-DE" sz="4800" dirty="0">
                <a:solidFill>
                  <a:srgbClr val="1133A0"/>
                </a:solidFill>
              </a:rPr>
              <a:t> – </a:t>
            </a:r>
            <a:r>
              <a:rPr lang="de-DE" sz="4800" dirty="0" err="1">
                <a:solidFill>
                  <a:srgbClr val="1133A0"/>
                </a:solidFill>
              </a:rPr>
              <a:t>introduction</a:t>
            </a:r>
            <a:r>
              <a:rPr lang="de-DE" sz="4800" dirty="0">
                <a:solidFill>
                  <a:srgbClr val="1133A0"/>
                </a:solidFill>
              </a:rPr>
              <a:t> </a:t>
            </a:r>
            <a:endParaRPr lang="de-DE" sz="4800" dirty="0"/>
          </a:p>
        </p:txBody>
      </p:sp>
      <p:sp>
        <p:nvSpPr>
          <p:cNvPr id="20" name="!!Inhaltsbalken">
            <a:extLst>
              <a:ext uri="{FF2B5EF4-FFF2-40B4-BE49-F238E27FC236}">
                <a16:creationId xmlns:a16="http://schemas.microsoft.com/office/drawing/2014/main" id="{2742A223-F582-454A-C15D-A8C7955D76E6}"/>
              </a:ext>
            </a:extLst>
          </p:cNvPr>
          <p:cNvSpPr/>
          <p:nvPr/>
        </p:nvSpPr>
        <p:spPr>
          <a:xfrm flipV="1">
            <a:off x="3186261" y="1474952"/>
            <a:ext cx="9005740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!!Gliederungspunkt1">
            <a:extLst>
              <a:ext uri="{FF2B5EF4-FFF2-40B4-BE49-F238E27FC236}">
                <a16:creationId xmlns:a16="http://schemas.microsoft.com/office/drawing/2014/main" id="{95836572-1295-C2AD-AB75-EF3AF83CDEC7}"/>
              </a:ext>
            </a:extLst>
          </p:cNvPr>
          <p:cNvSpPr/>
          <p:nvPr/>
        </p:nvSpPr>
        <p:spPr>
          <a:xfrm>
            <a:off x="786551" y="551610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pic>
        <p:nvPicPr>
          <p:cNvPr id="26" name="Court Icon" descr="Bank">
            <a:extLst>
              <a:ext uri="{FF2B5EF4-FFF2-40B4-BE49-F238E27FC236}">
                <a16:creationId xmlns:a16="http://schemas.microsoft.com/office/drawing/2014/main" id="{C0C9D5F2-CA6B-FA81-C950-951B7D9E60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2540" y="2675125"/>
            <a:ext cx="1703906" cy="170390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F09F16B3-EDDB-F022-3E9E-BCA1775EC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8345" y="2532790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C8D91BF7-6FA0-7A28-6900-D25E1F648A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" y="128006"/>
            <a:ext cx="3647862" cy="1630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C2973D6-CE57-7A45-175B-114914E30900}"/>
              </a:ext>
            </a:extLst>
          </p:cNvPr>
          <p:cNvSpPr/>
          <p:nvPr/>
        </p:nvSpPr>
        <p:spPr>
          <a:xfrm>
            <a:off x="256895" y="6302339"/>
            <a:ext cx="7243787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D5589AC1-EC49-FD1D-1B5C-546005165761}"/>
              </a:ext>
            </a:extLst>
          </p:cNvPr>
          <p:cNvSpPr/>
          <p:nvPr/>
        </p:nvSpPr>
        <p:spPr>
          <a:xfrm>
            <a:off x="7592122" y="6300343"/>
            <a:ext cx="4477446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3EE396F5-3343-A02A-4774-4DA7FC0B214A}"/>
              </a:ext>
            </a:extLst>
          </p:cNvPr>
          <p:cNvSpPr/>
          <p:nvPr/>
        </p:nvSpPr>
        <p:spPr>
          <a:xfrm rot="5400000">
            <a:off x="5289231" y="3842962"/>
            <a:ext cx="4468621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" name="Mensch Icon" descr="Männliches Profil">
            <a:extLst>
              <a:ext uri="{FF2B5EF4-FFF2-40B4-BE49-F238E27FC236}">
                <a16:creationId xmlns:a16="http://schemas.microsoft.com/office/drawing/2014/main" id="{D3FBEEAE-583F-D899-EEA9-1FEF73DBC9C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12242" y="2904912"/>
            <a:ext cx="1344857" cy="1344857"/>
          </a:xfrm>
          <a:prstGeom prst="rect">
            <a:avLst/>
          </a:prstGeom>
        </p:spPr>
      </p:pic>
      <p:pic>
        <p:nvPicPr>
          <p:cNvPr id="6" name="Brief Icon" descr="Papier">
            <a:extLst>
              <a:ext uri="{FF2B5EF4-FFF2-40B4-BE49-F238E27FC236}">
                <a16:creationId xmlns:a16="http://schemas.microsoft.com/office/drawing/2014/main" id="{85AF328E-0457-3545-5D91-A1F1596BD98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80781" y="3104403"/>
            <a:ext cx="1210960" cy="1210960"/>
          </a:xfrm>
          <a:prstGeom prst="rect">
            <a:avLst/>
          </a:prstGeom>
        </p:spPr>
      </p:pic>
      <p:sp>
        <p:nvSpPr>
          <p:cNvPr id="7" name="ESO">
            <a:extLst>
              <a:ext uri="{FF2B5EF4-FFF2-40B4-BE49-F238E27FC236}">
                <a16:creationId xmlns:a16="http://schemas.microsoft.com/office/drawing/2014/main" id="{4D9E77B1-CCC7-8722-CED9-7E319A7BDD77}"/>
              </a:ext>
            </a:extLst>
          </p:cNvPr>
          <p:cNvSpPr txBox="1"/>
          <p:nvPr/>
        </p:nvSpPr>
        <p:spPr>
          <a:xfrm>
            <a:off x="2842962" y="3479050"/>
            <a:ext cx="68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ESO</a:t>
            </a:r>
          </a:p>
        </p:txBody>
      </p:sp>
      <p:sp>
        <p:nvSpPr>
          <p:cNvPr id="8" name="issuing authority">
            <a:extLst>
              <a:ext uri="{FF2B5EF4-FFF2-40B4-BE49-F238E27FC236}">
                <a16:creationId xmlns:a16="http://schemas.microsoft.com/office/drawing/2014/main" id="{39D1BAD4-3B2A-083C-806D-529E410994E5}"/>
              </a:ext>
            </a:extLst>
          </p:cNvPr>
          <p:cNvSpPr txBox="1"/>
          <p:nvPr/>
        </p:nvSpPr>
        <p:spPr>
          <a:xfrm>
            <a:off x="808338" y="5398435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issuing</a:t>
            </a:r>
            <a:r>
              <a:rPr lang="de-DE" sz="2800" dirty="0"/>
              <a:t> </a:t>
            </a:r>
            <a:r>
              <a:rPr lang="de-DE" sz="2800" dirty="0" err="1"/>
              <a:t>authority</a:t>
            </a:r>
            <a:r>
              <a:rPr lang="de-DE" sz="2800" dirty="0"/>
              <a:t>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6E820BF-FE4B-00EF-FC8F-6F7CE006B31B}"/>
              </a:ext>
            </a:extLst>
          </p:cNvPr>
          <p:cNvSpPr txBox="1"/>
          <p:nvPr/>
        </p:nvSpPr>
        <p:spPr>
          <a:xfrm>
            <a:off x="5185181" y="5422008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suspect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84210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875E-6 -2.22222E-6 L 0.44922 0.002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61" y="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875E-6 -2.22222E-6 L 0.44922 -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Breitbild</PresentationFormat>
  <Paragraphs>199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</vt:lpstr>
      <vt:lpstr>PowerPoint-Präsentation</vt:lpstr>
      <vt:lpstr>EUROPEAN SUPERVISION ORDER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EUROPEAN SUPERVISION ORDER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Gruppendiskussion </dc:title>
  <dc:creator>Ruth Schumacher</dc:creator>
  <cp:lastModifiedBy>Ruth Schumacher</cp:lastModifiedBy>
  <cp:revision>217</cp:revision>
  <dcterms:created xsi:type="dcterms:W3CDTF">2025-05-23T08:23:12Z</dcterms:created>
  <dcterms:modified xsi:type="dcterms:W3CDTF">2025-06-23T10:18:34Z</dcterms:modified>
</cp:coreProperties>
</file>