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464" r:id="rId4"/>
    <p:sldId id="465" r:id="rId5"/>
    <p:sldId id="466" r:id="rId6"/>
    <p:sldId id="490" r:id="rId7"/>
    <p:sldId id="514" r:id="rId8"/>
    <p:sldId id="492" r:id="rId9"/>
    <p:sldId id="501" r:id="rId10"/>
    <p:sldId id="502" r:id="rId11"/>
    <p:sldId id="493" r:id="rId12"/>
    <p:sldId id="513" r:id="rId13"/>
    <p:sldId id="519" r:id="rId14"/>
    <p:sldId id="504" r:id="rId15"/>
    <p:sldId id="515" r:id="rId16"/>
    <p:sldId id="520" r:id="rId17"/>
    <p:sldId id="505" r:id="rId18"/>
    <p:sldId id="508" r:id="rId19"/>
    <p:sldId id="517" r:id="rId20"/>
    <p:sldId id="506" r:id="rId21"/>
    <p:sldId id="495" r:id="rId22"/>
    <p:sldId id="457" r:id="rId2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CA30"/>
    <a:srgbClr val="7A786C"/>
    <a:srgbClr val="FF0000"/>
    <a:srgbClr val="1133A0"/>
    <a:srgbClr val="10319A"/>
    <a:srgbClr val="4472C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89" d="100"/>
          <a:sy n="89" d="100"/>
        </p:scale>
        <p:origin x="6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64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CFE01-4B69-486B-A93F-7F9C29A4E905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CFA72-C918-4407-A13A-8A1399E05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2523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3B412-1EDC-42D6-83FC-D3488B59A36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42587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DC9E57-ADEF-37EF-B473-1E2DD23DB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813E87C-2CCF-2DA6-4D1F-EDDC50CE2D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849E6439-4C97-D0DD-DBFC-BE942B9E61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de-DE" dirty="0"/>
              <a:t>Klick: </a:t>
            </a:r>
            <a:r>
              <a:rPr lang="de-DE" dirty="0" err="1"/>
              <a:t>supervision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suspect</a:t>
            </a:r>
            <a:r>
              <a:rPr lang="de-DE" dirty="0"/>
              <a:t> 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40E7671-ABDF-13B2-DBEE-0CED7343A7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3B412-1EDC-42D6-83FC-D3488B59A36B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8742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de-DE" dirty="0"/>
              <a:t>Klick: limited </a:t>
            </a:r>
            <a:r>
              <a:rPr lang="de-DE" dirty="0" err="1"/>
              <a:t>practical</a:t>
            </a:r>
            <a:r>
              <a:rPr lang="de-DE" dirty="0"/>
              <a:t> </a:t>
            </a:r>
            <a:r>
              <a:rPr lang="de-DE" dirty="0" err="1"/>
              <a:t>use</a:t>
            </a:r>
            <a:endParaRPr lang="de-DE" dirty="0"/>
          </a:p>
          <a:p>
            <a:pPr marL="228600" indent="-228600">
              <a:buAutoNum type="arabicPeriod"/>
            </a:pPr>
            <a:r>
              <a:rPr lang="de-DE" dirty="0" err="1"/>
              <a:t>complex</a:t>
            </a:r>
            <a:r>
              <a:rPr lang="de-DE" dirty="0"/>
              <a:t> and </a:t>
            </a:r>
            <a:r>
              <a:rPr lang="de-DE" dirty="0" err="1"/>
              <a:t>cumbersome</a:t>
            </a:r>
            <a:r>
              <a:rPr lang="de-DE" dirty="0"/>
              <a:t> </a:t>
            </a:r>
            <a:r>
              <a:rPr lang="de-DE" dirty="0" err="1"/>
              <a:t>procedure</a:t>
            </a:r>
            <a:endParaRPr lang="de-DE" dirty="0"/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3B412-1EDC-42D6-83FC-D3488B59A36B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37515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DC9E57-ADEF-37EF-B473-1E2DD23DB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813E87C-2CCF-2DA6-4D1F-EDDC50CE2D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849E6439-4C97-D0DD-DBFC-BE942B9E61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Limited </a:t>
            </a:r>
            <a:r>
              <a:rPr lang="de-DE" dirty="0" err="1"/>
              <a:t>practical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: ESO not </a:t>
            </a:r>
            <a:r>
              <a:rPr lang="de-DE" dirty="0" err="1"/>
              <a:t>applicable</a:t>
            </a:r>
            <a:r>
              <a:rPr lang="de-DE" dirty="0"/>
              <a:t>,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suspect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returned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home</a:t>
            </a:r>
            <a:r>
              <a:rPr lang="de-DE" dirty="0"/>
              <a:t> Member State 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40E7671-ABDF-13B2-DBEE-0CED7343A7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3B412-1EDC-42D6-83FC-D3488B59A36B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54453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DC9E57-ADEF-37EF-B473-1E2DD23DB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813E87C-2CCF-2DA6-4D1F-EDDC50CE2D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849E6439-4C97-D0DD-DBFC-BE942B9E61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1. Klick: </a:t>
            </a:r>
            <a:r>
              <a:rPr lang="de-DE" dirty="0" err="1"/>
              <a:t>Breach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supervision</a:t>
            </a:r>
            <a:r>
              <a:rPr lang="de-DE" dirty="0"/>
              <a:t> </a:t>
            </a:r>
            <a:r>
              <a:rPr lang="de-DE" dirty="0" err="1"/>
              <a:t>measures</a:t>
            </a:r>
            <a:r>
              <a:rPr lang="de-DE" dirty="0"/>
              <a:t> </a:t>
            </a:r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40E7671-ABDF-13B2-DBEE-0CED7343A7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3B412-1EDC-42D6-83FC-D3488B59A36B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056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1A37BB-5D32-023E-A0A7-F851814151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8530D703-E4A5-C29A-39B8-13ED881BF8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177D0D8A-BBDA-5C2C-ED2F-5ED184B198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de-DE" dirty="0"/>
              <a:t>Klick: </a:t>
            </a:r>
            <a:r>
              <a:rPr lang="de-DE" dirty="0" err="1"/>
              <a:t>executing</a:t>
            </a:r>
            <a:r>
              <a:rPr lang="de-DE" dirty="0"/>
              <a:t> </a:t>
            </a:r>
            <a:r>
              <a:rPr lang="de-DE" dirty="0" err="1"/>
              <a:t>authority</a:t>
            </a:r>
            <a:r>
              <a:rPr lang="de-DE" dirty="0"/>
              <a:t> </a:t>
            </a:r>
            <a:r>
              <a:rPr lang="de-DE" dirty="0" err="1"/>
              <a:t>informs</a:t>
            </a:r>
            <a:r>
              <a:rPr lang="de-DE" dirty="0"/>
              <a:t> </a:t>
            </a:r>
            <a:r>
              <a:rPr lang="de-DE" dirty="0" err="1"/>
              <a:t>issuing</a:t>
            </a:r>
            <a:r>
              <a:rPr lang="de-DE" dirty="0"/>
              <a:t> </a:t>
            </a:r>
            <a:r>
              <a:rPr lang="de-DE" dirty="0" err="1"/>
              <a:t>authority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breach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supervision</a:t>
            </a:r>
            <a:r>
              <a:rPr lang="de-DE" dirty="0"/>
              <a:t> </a:t>
            </a:r>
            <a:r>
              <a:rPr lang="de-DE" dirty="0" err="1"/>
              <a:t>measures</a:t>
            </a:r>
            <a:r>
              <a:rPr lang="de-DE" dirty="0"/>
              <a:t> </a:t>
            </a:r>
          </a:p>
          <a:p>
            <a:pPr marL="228600" indent="-228600">
              <a:buAutoNum type="arabicPeriod"/>
            </a:pPr>
            <a:r>
              <a:rPr lang="de-DE" dirty="0"/>
              <a:t>Klick: </a:t>
            </a:r>
            <a:r>
              <a:rPr lang="de-DE" dirty="0" err="1"/>
              <a:t>issuing</a:t>
            </a:r>
            <a:r>
              <a:rPr lang="de-DE" dirty="0"/>
              <a:t> </a:t>
            </a:r>
            <a:r>
              <a:rPr lang="de-DE" dirty="0" err="1"/>
              <a:t>authority</a:t>
            </a:r>
            <a:r>
              <a:rPr lang="de-DE" dirty="0"/>
              <a:t> </a:t>
            </a:r>
            <a:r>
              <a:rPr lang="de-DE" dirty="0" err="1"/>
              <a:t>issues</a:t>
            </a:r>
            <a:r>
              <a:rPr lang="de-DE" dirty="0"/>
              <a:t> an EAW </a:t>
            </a:r>
          </a:p>
          <a:p>
            <a:pPr marL="228600" indent="-228600">
              <a:buAutoNum type="arabicPeriod"/>
            </a:pPr>
            <a:r>
              <a:rPr lang="de-DE" dirty="0"/>
              <a:t>Klick: </a:t>
            </a:r>
            <a:r>
              <a:rPr lang="de-DE" dirty="0" err="1"/>
              <a:t>executing</a:t>
            </a:r>
            <a:r>
              <a:rPr lang="de-DE" dirty="0"/>
              <a:t> </a:t>
            </a:r>
            <a:r>
              <a:rPr lang="de-DE" dirty="0" err="1"/>
              <a:t>authority</a:t>
            </a:r>
            <a:r>
              <a:rPr lang="de-DE" dirty="0"/>
              <a:t> </a:t>
            </a:r>
            <a:r>
              <a:rPr lang="de-DE" dirty="0" err="1"/>
              <a:t>tries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arrest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suspect</a:t>
            </a:r>
            <a:r>
              <a:rPr lang="de-DE" dirty="0"/>
              <a:t>,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absconded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meantime</a:t>
            </a:r>
            <a:r>
              <a:rPr lang="de-DE" dirty="0"/>
              <a:t> </a:t>
            </a:r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61E29A1-9B14-AEAA-255D-4F4690F513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3B412-1EDC-42D6-83FC-D3488B59A36B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08347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B4F6AF-9E48-6286-77DC-42DDFCAFC4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57D8A2E7-856C-1ABC-AE23-A1B4050C51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CFB02C17-DA3D-4F07-4A46-E1FCC9AFEB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C02EA2F-52F8-5246-0B06-C7E0C0CAC3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3B412-1EDC-42D6-83FC-D3488B59A36B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74228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B4F6AF-9E48-6286-77DC-42DDFCAFC4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57D8A2E7-856C-1ABC-AE23-A1B4050C51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CFB02C17-DA3D-4F07-4A46-E1FCC9AFEB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C02EA2F-52F8-5246-0B06-C7E0C0CAC3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3B412-1EDC-42D6-83FC-D3488B59A36B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8125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96C0D2-F3BD-B183-12D6-A1FF113FDB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F52090A7-9875-6056-0461-81082A4BA3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1D79F071-64F6-CA73-9D26-6105B654B2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dirty="0"/>
              <a:t>1. Klick: ESO</a:t>
            </a:r>
          </a:p>
          <a:p>
            <a:pPr marL="171450" indent="-171450">
              <a:buFontTx/>
              <a:buChar char="-"/>
            </a:pPr>
            <a:r>
              <a:rPr lang="de-DE" dirty="0"/>
              <a:t>2. Klick: EAW and </a:t>
            </a:r>
            <a:r>
              <a:rPr lang="de-DE" dirty="0" err="1"/>
              <a:t>issuance</a:t>
            </a:r>
            <a:endParaRPr lang="de-DE" dirty="0"/>
          </a:p>
          <a:p>
            <a:pPr marL="171450" indent="-171450">
              <a:buFontTx/>
              <a:buChar char="-"/>
            </a:pPr>
            <a:r>
              <a:rPr lang="de-DE" dirty="0"/>
              <a:t>3. Klick: </a:t>
            </a:r>
            <a:r>
              <a:rPr lang="de-DE" dirty="0" err="1"/>
              <a:t>supervision</a:t>
            </a:r>
            <a:r>
              <a:rPr lang="de-DE" dirty="0"/>
              <a:t> </a:t>
            </a:r>
          </a:p>
          <a:p>
            <a:pPr marL="171450" indent="-171450">
              <a:buFontTx/>
              <a:buChar char="-"/>
            </a:pPr>
            <a:r>
              <a:rPr lang="de-DE" dirty="0"/>
              <a:t>4. Klick: </a:t>
            </a:r>
            <a:r>
              <a:rPr lang="de-DE" dirty="0" err="1"/>
              <a:t>breach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supervision</a:t>
            </a:r>
            <a:r>
              <a:rPr lang="de-DE" dirty="0"/>
              <a:t> </a:t>
            </a:r>
            <a:r>
              <a:rPr lang="de-DE" dirty="0" err="1"/>
              <a:t>measures</a:t>
            </a:r>
            <a:endParaRPr lang="de-DE" dirty="0"/>
          </a:p>
          <a:p>
            <a:pPr marL="171450" indent="-171450">
              <a:buFontTx/>
              <a:buChar char="-"/>
            </a:pPr>
            <a:endParaRPr lang="de-DE" dirty="0"/>
          </a:p>
          <a:p>
            <a:pPr marL="171450" indent="-171450">
              <a:buFontTx/>
              <a:buChar char="-"/>
            </a:pPr>
            <a:endParaRPr lang="de-DE" dirty="0"/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CAF8AEE-FB2A-AF1D-2926-D42266F886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3B412-1EDC-42D6-83FC-D3488B59A36B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377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72A493-C760-515A-9A53-0E4B1A310D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124705CF-D5B5-7BE0-69A8-5C57BD1CC2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32943A5B-C644-CF0A-F749-6DE7A3B2E7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dirty="0" err="1"/>
              <a:t>breach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supervision</a:t>
            </a:r>
            <a:r>
              <a:rPr lang="de-DE" dirty="0"/>
              <a:t> </a:t>
            </a:r>
            <a:r>
              <a:rPr lang="de-DE" dirty="0" err="1"/>
              <a:t>measures</a:t>
            </a:r>
            <a:endParaRPr lang="de-DE" dirty="0"/>
          </a:p>
          <a:p>
            <a:pPr marL="171450" indent="-171450">
              <a:buFontTx/>
              <a:buChar char="-"/>
            </a:pPr>
            <a:r>
              <a:rPr lang="de-DE" dirty="0"/>
              <a:t>EAW </a:t>
            </a:r>
            <a:r>
              <a:rPr lang="de-DE" dirty="0" err="1"/>
              <a:t>applicable</a:t>
            </a:r>
            <a:r>
              <a:rPr lang="de-DE" dirty="0"/>
              <a:t> </a:t>
            </a:r>
          </a:p>
          <a:p>
            <a:pPr marL="171450" indent="-171450">
              <a:buFontTx/>
              <a:buChar char="-"/>
            </a:pPr>
            <a:endParaRPr lang="de-DE" dirty="0"/>
          </a:p>
          <a:p>
            <a:r>
              <a:rPr lang="de-DE" dirty="0"/>
              <a:t>1. Klick: </a:t>
            </a:r>
            <a:r>
              <a:rPr lang="de-DE" dirty="0" err="1"/>
              <a:t>arrest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basis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EAW </a:t>
            </a:r>
          </a:p>
          <a:p>
            <a:pPr marL="171450" indent="-171450">
              <a:buFontTx/>
              <a:buChar char="-"/>
            </a:pPr>
            <a:endParaRPr lang="de-DE" dirty="0"/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CEBDC27-218C-6C1E-A1A2-40039B0974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3B412-1EDC-42D6-83FC-D3488B59A36B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20058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B423EA-AA52-93A6-F7DE-B797D3CADC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06EEA3E8-0C09-4F4C-BA8F-3C9101ACE6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869CEF02-238D-66F3-A928-74CE2629E2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dirty="0"/>
              <a:t>1. Klick: ESO</a:t>
            </a:r>
          </a:p>
          <a:p>
            <a:pPr marL="171450" indent="-171450">
              <a:buFontTx/>
              <a:buChar char="-"/>
            </a:pPr>
            <a:r>
              <a:rPr lang="de-DE" dirty="0"/>
              <a:t>2. Klick: </a:t>
            </a:r>
            <a:r>
              <a:rPr lang="de-DE" dirty="0" err="1"/>
              <a:t>provisional</a:t>
            </a:r>
            <a:r>
              <a:rPr lang="de-DE" dirty="0"/>
              <a:t> </a:t>
            </a:r>
            <a:r>
              <a:rPr lang="de-DE" dirty="0" err="1"/>
              <a:t>arrest</a:t>
            </a:r>
            <a:r>
              <a:rPr lang="de-DE" dirty="0"/>
              <a:t> and </a:t>
            </a:r>
            <a:r>
              <a:rPr lang="de-DE" dirty="0" err="1"/>
              <a:t>issuance</a:t>
            </a:r>
            <a:endParaRPr lang="de-DE" dirty="0"/>
          </a:p>
          <a:p>
            <a:pPr marL="171450" indent="-171450">
              <a:buFontTx/>
              <a:buChar char="-"/>
            </a:pPr>
            <a:r>
              <a:rPr lang="de-DE" dirty="0"/>
              <a:t>3. Klick: </a:t>
            </a:r>
            <a:r>
              <a:rPr lang="de-DE" dirty="0" err="1"/>
              <a:t>supervision</a:t>
            </a:r>
            <a:r>
              <a:rPr lang="de-DE" dirty="0"/>
              <a:t> </a:t>
            </a:r>
          </a:p>
          <a:p>
            <a:pPr marL="171450" indent="-171450">
              <a:buFontTx/>
              <a:buChar char="-"/>
            </a:pPr>
            <a:r>
              <a:rPr lang="de-DE" dirty="0"/>
              <a:t>4. Klick: </a:t>
            </a:r>
            <a:r>
              <a:rPr lang="de-DE" dirty="0" err="1"/>
              <a:t>breach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supervision</a:t>
            </a:r>
            <a:r>
              <a:rPr lang="de-DE" dirty="0"/>
              <a:t> </a:t>
            </a:r>
            <a:r>
              <a:rPr lang="de-DE" dirty="0" err="1"/>
              <a:t>measures</a:t>
            </a:r>
            <a:r>
              <a:rPr lang="de-DE" dirty="0"/>
              <a:t> and </a:t>
            </a:r>
            <a:r>
              <a:rPr lang="de-DE" dirty="0" err="1"/>
              <a:t>provisional</a:t>
            </a:r>
            <a:r>
              <a:rPr lang="de-DE" dirty="0"/>
              <a:t> </a:t>
            </a:r>
            <a:r>
              <a:rPr lang="de-DE" dirty="0" err="1"/>
              <a:t>arrest</a:t>
            </a:r>
            <a:endParaRPr lang="de-DE" dirty="0"/>
          </a:p>
          <a:p>
            <a:pPr marL="171450" indent="-171450">
              <a:buFontTx/>
              <a:buChar char="-"/>
            </a:pPr>
            <a:endParaRPr lang="de-DE" dirty="0"/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783AC5D-D746-570C-70EA-626A463DEC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3B412-1EDC-42D6-83FC-D3488B59A36B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1131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3B412-1EDC-42D6-83FC-D3488B59A36B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60509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E4971F-2546-3EBF-B370-A33777D381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7E3660FC-75F4-2E58-454D-89F0C5409A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4144F233-C263-07C2-B1E8-E2D6057AA0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dirty="0" err="1"/>
              <a:t>breach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supervison</a:t>
            </a:r>
            <a:r>
              <a:rPr lang="de-DE" dirty="0"/>
              <a:t> </a:t>
            </a:r>
            <a:r>
              <a:rPr lang="de-DE" dirty="0" err="1"/>
              <a:t>measures</a:t>
            </a:r>
            <a:r>
              <a:rPr lang="de-DE" dirty="0"/>
              <a:t> </a:t>
            </a:r>
          </a:p>
          <a:p>
            <a:pPr marL="228600" indent="-228600">
              <a:buAutoNum type="arabicPeriod"/>
            </a:pPr>
            <a:r>
              <a:rPr lang="de-DE" dirty="0"/>
              <a:t>Klick: </a:t>
            </a:r>
            <a:r>
              <a:rPr lang="de-DE" dirty="0" err="1"/>
              <a:t>provisional</a:t>
            </a:r>
            <a:r>
              <a:rPr lang="de-DE" dirty="0"/>
              <a:t> </a:t>
            </a:r>
            <a:r>
              <a:rPr lang="de-DE" dirty="0" err="1"/>
              <a:t>arrest</a:t>
            </a:r>
            <a:endParaRPr lang="de-DE" dirty="0"/>
          </a:p>
          <a:p>
            <a:pPr marL="228600" indent="-228600">
              <a:buAutoNum type="arabicPeriod"/>
            </a:pPr>
            <a:r>
              <a:rPr lang="de-DE" dirty="0"/>
              <a:t>Klick: 10 </a:t>
            </a:r>
            <a:r>
              <a:rPr lang="de-DE" dirty="0" err="1"/>
              <a:t>day</a:t>
            </a:r>
            <a:r>
              <a:rPr lang="de-DE" dirty="0"/>
              <a:t> </a:t>
            </a:r>
            <a:r>
              <a:rPr lang="de-DE" dirty="0" err="1"/>
              <a:t>period</a:t>
            </a:r>
            <a:r>
              <a:rPr lang="de-DE" dirty="0"/>
              <a:t> </a:t>
            </a:r>
          </a:p>
          <a:p>
            <a:pPr marL="228600" indent="-228600">
              <a:buAutoNum type="arabicPeriod"/>
            </a:pPr>
            <a:r>
              <a:rPr lang="de-DE" dirty="0"/>
              <a:t>Klick: </a:t>
            </a:r>
            <a:r>
              <a:rPr lang="de-DE" dirty="0" err="1"/>
              <a:t>executing</a:t>
            </a:r>
            <a:r>
              <a:rPr lang="de-DE" dirty="0"/>
              <a:t> </a:t>
            </a:r>
            <a:r>
              <a:rPr lang="de-DE" dirty="0" err="1"/>
              <a:t>authority</a:t>
            </a:r>
            <a:r>
              <a:rPr lang="de-DE" dirty="0"/>
              <a:t> </a:t>
            </a:r>
            <a:r>
              <a:rPr lang="de-DE" dirty="0" err="1"/>
              <a:t>informs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issuing</a:t>
            </a:r>
            <a:r>
              <a:rPr lang="de-DE" dirty="0"/>
              <a:t> </a:t>
            </a:r>
            <a:r>
              <a:rPr lang="de-DE" dirty="0" err="1"/>
              <a:t>authority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breach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supervision</a:t>
            </a:r>
            <a:r>
              <a:rPr lang="de-DE" dirty="0"/>
              <a:t> </a:t>
            </a:r>
            <a:r>
              <a:rPr lang="de-DE" dirty="0" err="1"/>
              <a:t>measures</a:t>
            </a:r>
            <a:r>
              <a:rPr lang="de-DE" dirty="0"/>
              <a:t> </a:t>
            </a:r>
          </a:p>
          <a:p>
            <a:pPr marL="228600" indent="-228600">
              <a:buAutoNum type="arabicPeriod"/>
            </a:pPr>
            <a:r>
              <a:rPr lang="de-DE" dirty="0"/>
              <a:t>Klick: </a:t>
            </a:r>
            <a:r>
              <a:rPr lang="de-DE" dirty="0" err="1"/>
              <a:t>issuing</a:t>
            </a:r>
            <a:r>
              <a:rPr lang="de-DE" dirty="0"/>
              <a:t> </a:t>
            </a:r>
            <a:r>
              <a:rPr lang="de-DE" dirty="0" err="1"/>
              <a:t>authority</a:t>
            </a:r>
            <a:r>
              <a:rPr lang="de-DE" dirty="0"/>
              <a:t> </a:t>
            </a:r>
            <a:r>
              <a:rPr lang="de-DE" dirty="0" err="1"/>
              <a:t>issues</a:t>
            </a:r>
            <a:r>
              <a:rPr lang="de-DE" dirty="0"/>
              <a:t> an EAW</a:t>
            </a:r>
          </a:p>
          <a:p>
            <a:pPr marL="228600" indent="-228600">
              <a:buAutoNum type="arabicPeriod"/>
            </a:pPr>
            <a:r>
              <a:rPr lang="de-DE" dirty="0"/>
              <a:t>Klick: </a:t>
            </a:r>
            <a:r>
              <a:rPr lang="de-DE" dirty="0" err="1"/>
              <a:t>executing</a:t>
            </a:r>
            <a:r>
              <a:rPr lang="de-DE" dirty="0"/>
              <a:t> </a:t>
            </a:r>
            <a:r>
              <a:rPr lang="de-DE" dirty="0" err="1"/>
              <a:t>authority</a:t>
            </a:r>
            <a:r>
              <a:rPr lang="de-DE" dirty="0"/>
              <a:t> </a:t>
            </a:r>
            <a:r>
              <a:rPr lang="de-DE" dirty="0" err="1"/>
              <a:t>executes</a:t>
            </a:r>
            <a:r>
              <a:rPr lang="de-DE" dirty="0"/>
              <a:t> EAW </a:t>
            </a:r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C92E40B-B6E8-CECB-8898-414F24E0D2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3B412-1EDC-42D6-83FC-D3488B59A36B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15160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4910F8-0916-414F-AB44-9A0593FABE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AB635087-24CF-0F44-3FE6-90460B66F1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84B9285E-20C0-49B5-5751-B8C04285C4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802417E-8A4F-635B-5913-18413765B6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3B412-1EDC-42D6-83FC-D3488B59A36B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1321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3B412-1EDC-42D6-83FC-D3488B59A36B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8444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3B412-1EDC-42D6-83FC-D3488B59A36B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708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3B412-1EDC-42D6-83FC-D3488B59A36B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9775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3B412-1EDC-42D6-83FC-D3488B59A36B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5594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3B412-1EDC-42D6-83FC-D3488B59A36B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0014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3B412-1EDC-42D6-83FC-D3488B59A36B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452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3B412-1EDC-42D6-83FC-D3488B59A36B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19600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43B97A-8994-844B-B592-63B5BC606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1891D736-ED79-5C04-8DF7-7963C00F452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CAB6B0BF-80CF-3BF7-F730-A990A738FD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de-DE" dirty="0"/>
              <a:t>Klick: </a:t>
            </a:r>
            <a:r>
              <a:rPr lang="de-DE" dirty="0" err="1"/>
              <a:t>issuing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ESO</a:t>
            </a:r>
          </a:p>
          <a:p>
            <a:pPr marL="228600" indent="-228600">
              <a:buAutoNum type="arabicPeriod"/>
            </a:pPr>
            <a:r>
              <a:rPr lang="de-DE" dirty="0"/>
              <a:t>Klick: </a:t>
            </a:r>
            <a:r>
              <a:rPr lang="de-DE" dirty="0" err="1"/>
              <a:t>return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suspect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Member State B </a:t>
            </a:r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05E2A09-0EE4-FE5C-6574-E669FB5286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3B412-1EDC-42D6-83FC-D3488B59A36B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1041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7B574-33D8-4CA6-A3F4-0BF9570534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10225BD-1359-443E-A67E-9760D2ADA7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B635B1-3710-46CE-A425-220851CEF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63D0-7851-4D6F-A9B8-49589B02C1DC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EAAFA2-20EB-41E1-8076-490D0E2E8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607523-BC5D-4B9B-BD92-3B4440B83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B68D-FE0F-4655-94C2-C6F2C05F8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429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2372CD-4464-4AA8-8871-1E2D4B1D3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405FCBD-A9DE-445D-9C92-1066BE04F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D38C0B-2E79-4B85-891B-DB91828A8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63D0-7851-4D6F-A9B8-49589B02C1DC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62BA91-842C-4AEE-A3B8-40B0763D5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AC414A-46E6-4664-B9B5-F1B585781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B68D-FE0F-4655-94C2-C6F2C05F8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584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B22267C-AD92-49DF-BEC6-3875622C9A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98BA5E0-3E5E-4B06-BDBA-ACD2B6A2A5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AFA818-5C62-4601-850A-C6249FB13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63D0-7851-4D6F-A9B8-49589B02C1DC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6E2471-5217-4E8C-BD06-8112E9AF9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6E7E55-2A24-478C-B70F-4FA7F5EBE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B68D-FE0F-4655-94C2-C6F2C05F8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9177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AF1474-7EA7-4A4A-BCCF-D774334C8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789FA3-17F9-44E3-9A8A-2563ABB28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328F980-14BA-492D-83B1-DAB6F834C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63D0-7851-4D6F-A9B8-49589B02C1DC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9523EF-A4C1-410F-80B3-F2323FB19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CAA939-B7EA-4297-972D-54CAFFAA1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B68D-FE0F-4655-94C2-C6F2C05F8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349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920BF2-8C78-4639-B213-29F1F65B5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C3AF8AB-C735-4042-AF47-E9AE59A3E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F195F2-8E4C-4A6B-ACC5-34AC8E7E0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63D0-7851-4D6F-A9B8-49589B02C1DC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0FE339-14FB-4450-A0A6-2C5BCAC7E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E5F92C-1396-4954-8FA4-B5AAE27A1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B68D-FE0F-4655-94C2-C6F2C05F8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06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47C77D-88B0-4881-809F-ABD2DEAD9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0ACFA4-7553-435F-8064-8BED322C1A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5DB312C-0E5D-4AB1-B561-1B9AC8ADA8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D6ABFB4-FC42-4236-AFF4-062B880C2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63D0-7851-4D6F-A9B8-49589B02C1DC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837733E-35C5-4B62-81C8-668F91DF6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CB4D032-3C05-41FA-B3ED-C9B71198A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B68D-FE0F-4655-94C2-C6F2C05F8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6033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F33FE6-5471-4501-A928-744DB5194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D2EDDA-9310-49FD-9FD6-C6E1C3877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3557D7E-2B6F-40F6-A389-CFA5ED06A6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FB5D008-6568-4905-AA5F-BDBAA172F3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89A9D3B-90B2-47E7-B81D-61044AD880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B34D3B9-09FB-4743-BBC1-1FC3A7D6E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63D0-7851-4D6F-A9B8-49589B02C1DC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EB552C9-EAD2-4B32-B63F-73190B91F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E2C78C0-6261-447D-AF7C-CFA6604E5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B68D-FE0F-4655-94C2-C6F2C05F8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229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C7756D-0CDE-4D59-A0BA-F68A00972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93BCA10-3BF7-47B0-9CFE-B3600CF3A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63D0-7851-4D6F-A9B8-49589B02C1DC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81F9220-2D2C-4E09-9919-745564B6F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4B9A3A9-F905-4407-93AE-8985A0994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B68D-FE0F-4655-94C2-C6F2C05F8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71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8E3167F-E365-4A70-A1CA-1C8D6423C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63D0-7851-4D6F-A9B8-49589B02C1DC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82C0199-1BAC-4047-B65C-4F8D1E29E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33F5193-0D6D-4B25-91E6-176F5B3E2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B68D-FE0F-4655-94C2-C6F2C05F8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8146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2A6BC3-EEFC-4229-9F0A-094664D0C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BB607E-0E62-410B-B32E-D14A5D247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F33A70-C23D-4313-AF38-35C794830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EA5932-4EE6-415F-B20C-AC695A142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63D0-7851-4D6F-A9B8-49589B02C1DC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96297A8-AB93-4039-938B-2F3B29D1A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36C2308-B0EA-4425-85D4-FA061148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B68D-FE0F-4655-94C2-C6F2C05F8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6991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1FF401-7F91-48AE-B728-D81E29579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3CA207E-8B77-477A-85F1-8E23DAE409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EC04175-6A9F-4264-968D-AB5FFB754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B454AE8-ACCA-41B0-A29A-9997A4B02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63D0-7851-4D6F-A9B8-49589B02C1DC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5C46A74-6FBD-456C-837E-61AECA2FD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7095C9A-B76D-46DE-BD1A-ECA89D0C1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B68D-FE0F-4655-94C2-C6F2C05F8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888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E4808F5-6FC5-4847-B7B2-18583039D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D65661-D722-4DE5-BCD7-8E2B36BB0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7AD055-8A9A-45F5-9D4F-E400F749FE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763D0-7851-4D6F-A9B8-49589B02C1DC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D6E7E6-402C-4162-8C47-AA84A21FB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1FD414-D14B-48BF-AD3D-57C522C77B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6B68D-FE0F-4655-94C2-C6F2C05F8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785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3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svg"/><Relationship Id="rId11" Type="http://schemas.openxmlformats.org/officeDocument/2006/relationships/image" Target="../media/image15.svg"/><Relationship Id="rId5" Type="http://schemas.openxmlformats.org/officeDocument/2006/relationships/image" Target="../media/image8.png"/><Relationship Id="rId10" Type="http://schemas.openxmlformats.org/officeDocument/2006/relationships/image" Target="../media/image14.png"/><Relationship Id="rId4" Type="http://schemas.openxmlformats.org/officeDocument/2006/relationships/image" Target="../media/image7.svg"/><Relationship Id="rId9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1.svg"/><Relationship Id="rId5" Type="http://schemas.openxmlformats.org/officeDocument/2006/relationships/image" Target="../media/image9.svg"/><Relationship Id="rId10" Type="http://schemas.openxmlformats.org/officeDocument/2006/relationships/image" Target="../media/image20.pn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22.svg"/><Relationship Id="rId3" Type="http://schemas.openxmlformats.org/officeDocument/2006/relationships/image" Target="../media/image3.png"/><Relationship Id="rId7" Type="http://schemas.openxmlformats.org/officeDocument/2006/relationships/image" Target="../media/image11.sv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3.svg"/><Relationship Id="rId5" Type="http://schemas.openxmlformats.org/officeDocument/2006/relationships/image" Target="../media/image9.svg"/><Relationship Id="rId10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5.sv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6.svg"/><Relationship Id="rId3" Type="http://schemas.openxmlformats.org/officeDocument/2006/relationships/image" Target="../media/image12.png"/><Relationship Id="rId7" Type="http://schemas.openxmlformats.org/officeDocument/2006/relationships/image" Target="../media/image9.svg"/><Relationship Id="rId12" Type="http://schemas.openxmlformats.org/officeDocument/2006/relationships/image" Target="../media/image25.png"/><Relationship Id="rId17" Type="http://schemas.openxmlformats.org/officeDocument/2006/relationships/image" Target="../media/image28.svg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24.svg"/><Relationship Id="rId5" Type="http://schemas.openxmlformats.org/officeDocument/2006/relationships/image" Target="../media/image3.png"/><Relationship Id="rId15" Type="http://schemas.openxmlformats.org/officeDocument/2006/relationships/image" Target="../media/image15.svg"/><Relationship Id="rId10" Type="http://schemas.openxmlformats.org/officeDocument/2006/relationships/image" Target="../media/image23.png"/><Relationship Id="rId4" Type="http://schemas.openxmlformats.org/officeDocument/2006/relationships/image" Target="../media/image13.svg"/><Relationship Id="rId9" Type="http://schemas.openxmlformats.org/officeDocument/2006/relationships/image" Target="../media/image11.svg"/><Relationship Id="rId1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9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5.svg"/><Relationship Id="rId3" Type="http://schemas.openxmlformats.org/officeDocument/2006/relationships/image" Target="../media/image3.png"/><Relationship Id="rId7" Type="http://schemas.openxmlformats.org/officeDocument/2006/relationships/image" Target="../media/image11.sv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1.svg"/><Relationship Id="rId5" Type="http://schemas.openxmlformats.org/officeDocument/2006/relationships/image" Target="../media/image9.svg"/><Relationship Id="rId15" Type="http://schemas.openxmlformats.org/officeDocument/2006/relationships/image" Target="../media/image7.svg"/><Relationship Id="rId10" Type="http://schemas.openxmlformats.org/officeDocument/2006/relationships/image" Target="../media/image20.png"/><Relationship Id="rId4" Type="http://schemas.openxmlformats.org/officeDocument/2006/relationships/image" Target="../media/image8.png"/><Relationship Id="rId9" Type="http://schemas.openxmlformats.org/officeDocument/2006/relationships/image" Target="../media/image13.svg"/><Relationship Id="rId1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8.svg"/><Relationship Id="rId18" Type="http://schemas.openxmlformats.org/officeDocument/2006/relationships/image" Target="../media/image20.png"/><Relationship Id="rId3" Type="http://schemas.openxmlformats.org/officeDocument/2006/relationships/image" Target="../media/image3.png"/><Relationship Id="rId7" Type="http://schemas.openxmlformats.org/officeDocument/2006/relationships/image" Target="../media/image11.svg"/><Relationship Id="rId12" Type="http://schemas.openxmlformats.org/officeDocument/2006/relationships/image" Target="../media/image27.png"/><Relationship Id="rId17" Type="http://schemas.openxmlformats.org/officeDocument/2006/relationships/image" Target="../media/image31.svg"/><Relationship Id="rId2" Type="http://schemas.openxmlformats.org/officeDocument/2006/relationships/notesSlide" Target="../notesSlides/notesSlide18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4.svg"/><Relationship Id="rId5" Type="http://schemas.openxmlformats.org/officeDocument/2006/relationships/image" Target="../media/image9.svg"/><Relationship Id="rId15" Type="http://schemas.openxmlformats.org/officeDocument/2006/relationships/image" Target="../media/image30.svg"/><Relationship Id="rId10" Type="http://schemas.openxmlformats.org/officeDocument/2006/relationships/image" Target="../media/image23.png"/><Relationship Id="rId19" Type="http://schemas.openxmlformats.org/officeDocument/2006/relationships/image" Target="../media/image21.svg"/><Relationship Id="rId4" Type="http://schemas.openxmlformats.org/officeDocument/2006/relationships/image" Target="../media/image8.png"/><Relationship Id="rId9" Type="http://schemas.openxmlformats.org/officeDocument/2006/relationships/image" Target="../media/image13.svg"/><Relationship Id="rId14" Type="http://schemas.openxmlformats.org/officeDocument/2006/relationships/image" Target="../media/image2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5.svg"/><Relationship Id="rId3" Type="http://schemas.openxmlformats.org/officeDocument/2006/relationships/image" Target="../media/image3.png"/><Relationship Id="rId7" Type="http://schemas.openxmlformats.org/officeDocument/2006/relationships/image" Target="../media/image11.svg"/><Relationship Id="rId12" Type="http://schemas.openxmlformats.org/officeDocument/2006/relationships/image" Target="../media/image14.png"/><Relationship Id="rId17" Type="http://schemas.openxmlformats.org/officeDocument/2006/relationships/image" Target="../media/image33.svg"/><Relationship Id="rId2" Type="http://schemas.openxmlformats.org/officeDocument/2006/relationships/notesSlide" Target="../notesSlides/notesSlide19.xml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1.svg"/><Relationship Id="rId5" Type="http://schemas.openxmlformats.org/officeDocument/2006/relationships/image" Target="../media/image9.svg"/><Relationship Id="rId15" Type="http://schemas.openxmlformats.org/officeDocument/2006/relationships/image" Target="../media/image7.svg"/><Relationship Id="rId10" Type="http://schemas.openxmlformats.org/officeDocument/2006/relationships/image" Target="../media/image20.png"/><Relationship Id="rId4" Type="http://schemas.openxmlformats.org/officeDocument/2006/relationships/image" Target="../media/image8.png"/><Relationship Id="rId9" Type="http://schemas.openxmlformats.org/officeDocument/2006/relationships/image" Target="../media/image13.svg"/><Relationship Id="rId1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13" Type="http://schemas.openxmlformats.org/officeDocument/2006/relationships/image" Target="../media/image9.svg"/><Relationship Id="rId18" Type="http://schemas.openxmlformats.org/officeDocument/2006/relationships/image" Target="../media/image27.png"/><Relationship Id="rId3" Type="http://schemas.openxmlformats.org/officeDocument/2006/relationships/image" Target="../media/image12.png"/><Relationship Id="rId21" Type="http://schemas.openxmlformats.org/officeDocument/2006/relationships/image" Target="../media/image26.svg"/><Relationship Id="rId7" Type="http://schemas.openxmlformats.org/officeDocument/2006/relationships/image" Target="../media/image29.png"/><Relationship Id="rId12" Type="http://schemas.openxmlformats.org/officeDocument/2006/relationships/image" Target="../media/image8.png"/><Relationship Id="rId17" Type="http://schemas.openxmlformats.org/officeDocument/2006/relationships/image" Target="../media/image36.svg"/><Relationship Id="rId2" Type="http://schemas.openxmlformats.org/officeDocument/2006/relationships/notesSlide" Target="../notesSlides/notesSlide20.xml"/><Relationship Id="rId16" Type="http://schemas.openxmlformats.org/officeDocument/2006/relationships/image" Target="../media/image35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svg"/><Relationship Id="rId11" Type="http://schemas.openxmlformats.org/officeDocument/2006/relationships/image" Target="../media/image3.png"/><Relationship Id="rId5" Type="http://schemas.openxmlformats.org/officeDocument/2006/relationships/image" Target="../media/image23.png"/><Relationship Id="rId15" Type="http://schemas.openxmlformats.org/officeDocument/2006/relationships/image" Target="../media/image11.svg"/><Relationship Id="rId10" Type="http://schemas.openxmlformats.org/officeDocument/2006/relationships/image" Target="../media/image15.svg"/><Relationship Id="rId19" Type="http://schemas.openxmlformats.org/officeDocument/2006/relationships/image" Target="../media/image28.svg"/><Relationship Id="rId4" Type="http://schemas.openxmlformats.org/officeDocument/2006/relationships/image" Target="../media/image13.svg"/><Relationship Id="rId9" Type="http://schemas.openxmlformats.org/officeDocument/2006/relationships/image" Target="../media/image14.png"/><Relationship Id="rId1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image" Target="../media/image5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Relationship Id="rId9" Type="http://schemas.openxmlformats.org/officeDocument/2006/relationships/image" Target="../media/image13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svg"/><Relationship Id="rId11" Type="http://schemas.openxmlformats.org/officeDocument/2006/relationships/image" Target="../media/image15.svg"/><Relationship Id="rId5" Type="http://schemas.openxmlformats.org/officeDocument/2006/relationships/image" Target="../media/image10.png"/><Relationship Id="rId10" Type="http://schemas.openxmlformats.org/officeDocument/2006/relationships/image" Target="../media/image14.png"/><Relationship Id="rId4" Type="http://schemas.openxmlformats.org/officeDocument/2006/relationships/image" Target="../media/image9.svg"/><Relationship Id="rId9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Logo" descr="Home">
            <a:extLst>
              <a:ext uri="{FF2B5EF4-FFF2-40B4-BE49-F238E27FC236}">
                <a16:creationId xmlns:a16="http://schemas.microsoft.com/office/drawing/2014/main" id="{99C6F7BA-5B21-4C8B-928F-3AF92C3080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99" y="1235533"/>
            <a:ext cx="9815762" cy="43869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040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B03688-8BC2-A848-E7A5-CF4D50AEFF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Lupe" descr="Lupe">
            <a:extLst>
              <a:ext uri="{FF2B5EF4-FFF2-40B4-BE49-F238E27FC236}">
                <a16:creationId xmlns:a16="http://schemas.microsoft.com/office/drawing/2014/main" id="{323C2AC2-6E29-E6AE-491C-D455BEA71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93920" y="2219973"/>
            <a:ext cx="3354779" cy="3354779"/>
          </a:xfrm>
          <a:prstGeom prst="rect">
            <a:avLst/>
          </a:prstGeom>
        </p:spPr>
      </p:pic>
      <p:sp>
        <p:nvSpPr>
          <p:cNvPr id="30" name="Ellipse 29">
            <a:extLst>
              <a:ext uri="{FF2B5EF4-FFF2-40B4-BE49-F238E27FC236}">
                <a16:creationId xmlns:a16="http://schemas.microsoft.com/office/drawing/2014/main" id="{2827DB4B-A26F-CDDD-77D6-550E6AEF6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5597404" y="2521540"/>
            <a:ext cx="2090234" cy="2090234"/>
          </a:xfrm>
          <a:prstGeom prst="ellipse">
            <a:avLst/>
          </a:prstGeom>
          <a:noFill/>
          <a:ln w="3175">
            <a:solidFill>
              <a:srgbClr val="5761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0"/>
            <a:endParaRPr lang="de-DE" noProof="0"/>
          </a:p>
        </p:txBody>
      </p:sp>
      <p:pic>
        <p:nvPicPr>
          <p:cNvPr id="32" name="Behörde Icon" descr="Gebäude">
            <a:extLst>
              <a:ext uri="{FF2B5EF4-FFF2-40B4-BE49-F238E27FC236}">
                <a16:creationId xmlns:a16="http://schemas.microsoft.com/office/drawing/2014/main" id="{B7A95854-697B-A956-F127-049C1298DB8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42667" y="2719576"/>
            <a:ext cx="1590073" cy="1590073"/>
          </a:xfrm>
          <a:prstGeom prst="rect">
            <a:avLst/>
          </a:prstGeom>
        </p:spPr>
      </p:pic>
      <p:sp>
        <p:nvSpPr>
          <p:cNvPr id="10" name="Titel">
            <a:extLst>
              <a:ext uri="{FF2B5EF4-FFF2-40B4-BE49-F238E27FC236}">
                <a16:creationId xmlns:a16="http://schemas.microsoft.com/office/drawing/2014/main" id="{C53B1F83-45DA-2DCF-E876-0C692F90EA63}"/>
              </a:ext>
            </a:extLst>
          </p:cNvPr>
          <p:cNvSpPr txBox="1">
            <a:spLocks/>
          </p:cNvSpPr>
          <p:nvPr/>
        </p:nvSpPr>
        <p:spPr>
          <a:xfrm>
            <a:off x="2979324" y="557657"/>
            <a:ext cx="9762189" cy="7715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b="1" dirty="0">
                <a:solidFill>
                  <a:srgbClr val="1133A0"/>
                </a:solidFill>
              </a:rPr>
              <a:t>ESO</a:t>
            </a:r>
            <a:r>
              <a:rPr lang="de-DE" sz="4800" dirty="0">
                <a:solidFill>
                  <a:srgbClr val="1133A0"/>
                </a:solidFill>
              </a:rPr>
              <a:t> – </a:t>
            </a:r>
            <a:r>
              <a:rPr lang="de-DE" sz="4800" dirty="0" err="1">
                <a:solidFill>
                  <a:srgbClr val="1133A0"/>
                </a:solidFill>
              </a:rPr>
              <a:t>introduction</a:t>
            </a:r>
            <a:r>
              <a:rPr lang="de-DE" sz="4800" dirty="0">
                <a:solidFill>
                  <a:srgbClr val="1133A0"/>
                </a:solidFill>
              </a:rPr>
              <a:t> </a:t>
            </a:r>
            <a:endParaRPr lang="de-DE" sz="4800" dirty="0"/>
          </a:p>
        </p:txBody>
      </p:sp>
      <p:sp>
        <p:nvSpPr>
          <p:cNvPr id="20" name="!!Inhaltsbalken">
            <a:extLst>
              <a:ext uri="{FF2B5EF4-FFF2-40B4-BE49-F238E27FC236}">
                <a16:creationId xmlns:a16="http://schemas.microsoft.com/office/drawing/2014/main" id="{17985A1C-04CE-A3DD-540D-9178EA94919E}"/>
              </a:ext>
            </a:extLst>
          </p:cNvPr>
          <p:cNvSpPr/>
          <p:nvPr/>
        </p:nvSpPr>
        <p:spPr>
          <a:xfrm flipV="1">
            <a:off x="3186261" y="1474952"/>
            <a:ext cx="9005740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!!Gliederungspunkt1">
            <a:extLst>
              <a:ext uri="{FF2B5EF4-FFF2-40B4-BE49-F238E27FC236}">
                <a16:creationId xmlns:a16="http://schemas.microsoft.com/office/drawing/2014/main" id="{B1382E2E-4BAA-0D58-C14E-9EDD65569ABB}"/>
              </a:ext>
            </a:extLst>
          </p:cNvPr>
          <p:cNvSpPr/>
          <p:nvPr/>
        </p:nvSpPr>
        <p:spPr>
          <a:xfrm>
            <a:off x="786551" y="551610"/>
            <a:ext cx="783602" cy="783602"/>
          </a:xfrm>
          <a:prstGeom prst="ellipse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+mj-lt"/>
              </a:rPr>
              <a:t>1</a:t>
            </a:r>
          </a:p>
        </p:txBody>
      </p:sp>
      <p:pic>
        <p:nvPicPr>
          <p:cNvPr id="26" name="Court Icon" descr="Bank">
            <a:extLst>
              <a:ext uri="{FF2B5EF4-FFF2-40B4-BE49-F238E27FC236}">
                <a16:creationId xmlns:a16="http://schemas.microsoft.com/office/drawing/2014/main" id="{AB4D816B-56F4-15A0-752B-B7B37AC6678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312540" y="2675125"/>
            <a:ext cx="1703906" cy="1703906"/>
          </a:xfrm>
          <a:prstGeom prst="rect">
            <a:avLst/>
          </a:prstGeom>
        </p:spPr>
      </p:pic>
      <p:sp>
        <p:nvSpPr>
          <p:cNvPr id="27" name="Ellipse 26">
            <a:extLst>
              <a:ext uri="{FF2B5EF4-FFF2-40B4-BE49-F238E27FC236}">
                <a16:creationId xmlns:a16="http://schemas.microsoft.com/office/drawing/2014/main" id="{08EBAF8B-E250-0785-ECD4-2AD5C2B284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108345" y="2532790"/>
            <a:ext cx="2090234" cy="2090234"/>
          </a:xfrm>
          <a:prstGeom prst="ellipse">
            <a:avLst/>
          </a:prstGeom>
          <a:noFill/>
          <a:ln w="3175">
            <a:solidFill>
              <a:srgbClr val="5761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0"/>
            <a:endParaRPr lang="de-DE" noProof="0"/>
          </a:p>
        </p:txBody>
      </p:sp>
      <p:pic>
        <p:nvPicPr>
          <p:cNvPr id="41" name="Logo" descr="Home">
            <a:extLst>
              <a:ext uri="{FF2B5EF4-FFF2-40B4-BE49-F238E27FC236}">
                <a16:creationId xmlns:a16="http://schemas.microsoft.com/office/drawing/2014/main" id="{91664DE8-3767-E50C-AD20-0273D2D0C8F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9" y="128006"/>
            <a:ext cx="3647862" cy="16308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BBBDF308-EBA1-BCBE-F5BC-A9CB7CC4481E}"/>
              </a:ext>
            </a:extLst>
          </p:cNvPr>
          <p:cNvSpPr/>
          <p:nvPr/>
        </p:nvSpPr>
        <p:spPr>
          <a:xfrm>
            <a:off x="256895" y="6302339"/>
            <a:ext cx="4004027" cy="400110"/>
          </a:xfrm>
          <a:prstGeom prst="roundRect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MEMBER STATE A </a:t>
            </a:r>
          </a:p>
        </p:txBody>
      </p:sp>
      <p:sp>
        <p:nvSpPr>
          <p:cNvPr id="33" name="Rechteck: abgerundete Ecken 32">
            <a:extLst>
              <a:ext uri="{FF2B5EF4-FFF2-40B4-BE49-F238E27FC236}">
                <a16:creationId xmlns:a16="http://schemas.microsoft.com/office/drawing/2014/main" id="{F3D8D018-6877-E729-812A-8534DAC656C7}"/>
              </a:ext>
            </a:extLst>
          </p:cNvPr>
          <p:cNvSpPr/>
          <p:nvPr/>
        </p:nvSpPr>
        <p:spPr>
          <a:xfrm>
            <a:off x="4306641" y="6300343"/>
            <a:ext cx="7762927" cy="400110"/>
          </a:xfrm>
          <a:prstGeom prst="roundRect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MEMBER STATE B </a:t>
            </a:r>
          </a:p>
        </p:txBody>
      </p:sp>
      <p:sp>
        <p:nvSpPr>
          <p:cNvPr id="36" name="!!Inhaltsbalken">
            <a:extLst>
              <a:ext uri="{FF2B5EF4-FFF2-40B4-BE49-F238E27FC236}">
                <a16:creationId xmlns:a16="http://schemas.microsoft.com/office/drawing/2014/main" id="{73EA4D20-BB2E-6FA1-D2AC-49779E365353}"/>
              </a:ext>
            </a:extLst>
          </p:cNvPr>
          <p:cNvSpPr/>
          <p:nvPr/>
        </p:nvSpPr>
        <p:spPr>
          <a:xfrm rot="5400000">
            <a:off x="2049471" y="3807021"/>
            <a:ext cx="4468621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6" name="Brief Icon" descr="Papier">
            <a:extLst>
              <a:ext uri="{FF2B5EF4-FFF2-40B4-BE49-F238E27FC236}">
                <a16:creationId xmlns:a16="http://schemas.microsoft.com/office/drawing/2014/main" id="{0DE0CCD0-4F7A-9AE1-9D2C-7A78B234878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981081" y="3104403"/>
            <a:ext cx="1210960" cy="1210960"/>
          </a:xfrm>
          <a:prstGeom prst="rect">
            <a:avLst/>
          </a:prstGeom>
        </p:spPr>
      </p:pic>
      <p:sp>
        <p:nvSpPr>
          <p:cNvPr id="7" name="ESO">
            <a:extLst>
              <a:ext uri="{FF2B5EF4-FFF2-40B4-BE49-F238E27FC236}">
                <a16:creationId xmlns:a16="http://schemas.microsoft.com/office/drawing/2014/main" id="{2D026D0F-62EC-9E75-3E71-AEEA733207B7}"/>
              </a:ext>
            </a:extLst>
          </p:cNvPr>
          <p:cNvSpPr txBox="1"/>
          <p:nvPr/>
        </p:nvSpPr>
        <p:spPr>
          <a:xfrm>
            <a:off x="5243262" y="3479050"/>
            <a:ext cx="686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ESO</a:t>
            </a:r>
          </a:p>
        </p:txBody>
      </p:sp>
      <p:pic>
        <p:nvPicPr>
          <p:cNvPr id="4" name="Mensch Icon" descr="Männliches Profil">
            <a:extLst>
              <a:ext uri="{FF2B5EF4-FFF2-40B4-BE49-F238E27FC236}">
                <a16:creationId xmlns:a16="http://schemas.microsoft.com/office/drawing/2014/main" id="{3C31AB08-3938-126F-86D6-26C518D1EE3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487145" y="2894920"/>
            <a:ext cx="1344857" cy="1344857"/>
          </a:xfrm>
          <a:prstGeom prst="rect">
            <a:avLst/>
          </a:prstGeom>
        </p:spPr>
      </p:pic>
      <p:sp>
        <p:nvSpPr>
          <p:cNvPr id="9" name="issuing authority">
            <a:extLst>
              <a:ext uri="{FF2B5EF4-FFF2-40B4-BE49-F238E27FC236}">
                <a16:creationId xmlns:a16="http://schemas.microsoft.com/office/drawing/2014/main" id="{5BB7F058-DF88-976A-A1F3-79D8B8BA2BE9}"/>
              </a:ext>
            </a:extLst>
          </p:cNvPr>
          <p:cNvSpPr txBox="1"/>
          <p:nvPr/>
        </p:nvSpPr>
        <p:spPr>
          <a:xfrm>
            <a:off x="808338" y="5398435"/>
            <a:ext cx="2755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issuing</a:t>
            </a:r>
            <a:r>
              <a:rPr lang="de-DE" sz="2800" dirty="0"/>
              <a:t> </a:t>
            </a:r>
            <a:r>
              <a:rPr lang="de-DE" sz="2800" dirty="0" err="1"/>
              <a:t>authority</a:t>
            </a:r>
            <a:r>
              <a:rPr lang="de-DE" sz="2800" dirty="0"/>
              <a:t> </a:t>
            </a:r>
          </a:p>
        </p:txBody>
      </p:sp>
      <p:sp>
        <p:nvSpPr>
          <p:cNvPr id="12" name="executing authority">
            <a:extLst>
              <a:ext uri="{FF2B5EF4-FFF2-40B4-BE49-F238E27FC236}">
                <a16:creationId xmlns:a16="http://schemas.microsoft.com/office/drawing/2014/main" id="{8B550CF5-CF8F-80BF-D2C9-E5230297739E}"/>
              </a:ext>
            </a:extLst>
          </p:cNvPr>
          <p:cNvSpPr txBox="1"/>
          <p:nvPr/>
        </p:nvSpPr>
        <p:spPr>
          <a:xfrm>
            <a:off x="5052076" y="5422008"/>
            <a:ext cx="31712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executing</a:t>
            </a:r>
            <a:r>
              <a:rPr lang="de-DE" sz="2800" dirty="0"/>
              <a:t> </a:t>
            </a:r>
            <a:r>
              <a:rPr lang="de-DE" sz="2800" dirty="0" err="1"/>
              <a:t>authority</a:t>
            </a:r>
            <a:r>
              <a:rPr lang="de-DE" sz="2800" dirty="0"/>
              <a:t> 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465E6F2-A175-7AF2-9D98-4427D45325F4}"/>
              </a:ext>
            </a:extLst>
          </p:cNvPr>
          <p:cNvSpPr txBox="1"/>
          <p:nvPr/>
        </p:nvSpPr>
        <p:spPr>
          <a:xfrm>
            <a:off x="9635978" y="5422008"/>
            <a:ext cx="1311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suspect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2773749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5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2.96296E-6 L 0.28764 -0.0002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75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rafik 38" descr="Blitz mit einfarbiger Füllung">
            <a:extLst>
              <a:ext uri="{FF2B5EF4-FFF2-40B4-BE49-F238E27FC236}">
                <a16:creationId xmlns:a16="http://schemas.microsoft.com/office/drawing/2014/main" id="{32BAD450-0926-4FA6-B2C2-314D0A9CF1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98995">
            <a:off x="150823" y="1904469"/>
            <a:ext cx="3560064" cy="4745191"/>
          </a:xfrm>
          <a:prstGeom prst="rect">
            <a:avLst/>
          </a:prstGeom>
        </p:spPr>
      </p:pic>
      <p:pic>
        <p:nvPicPr>
          <p:cNvPr id="21" name="Grafik 20" descr="Blitz mit einfarbiger Füllung">
            <a:extLst>
              <a:ext uri="{FF2B5EF4-FFF2-40B4-BE49-F238E27FC236}">
                <a16:creationId xmlns:a16="http://schemas.microsoft.com/office/drawing/2014/main" id="{DACD9859-0B1D-460E-A7F0-1F3751795A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98995">
            <a:off x="248712" y="1451633"/>
            <a:ext cx="4118178" cy="5489098"/>
          </a:xfrm>
          <a:prstGeom prst="rect">
            <a:avLst/>
          </a:prstGeom>
        </p:spPr>
      </p:pic>
      <p:pic>
        <p:nvPicPr>
          <p:cNvPr id="41" name="Picture 1" descr="Home">
            <a:extLst>
              <a:ext uri="{FF2B5EF4-FFF2-40B4-BE49-F238E27FC236}">
                <a16:creationId xmlns:a16="http://schemas.microsoft.com/office/drawing/2014/main" id="{066E1402-4586-49F1-AEA6-5EEEE4D90E8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9" y="128006"/>
            <a:ext cx="3647862" cy="163081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itel 8">
            <a:extLst>
              <a:ext uri="{FF2B5EF4-FFF2-40B4-BE49-F238E27FC236}">
                <a16:creationId xmlns:a16="http://schemas.microsoft.com/office/drawing/2014/main" id="{89658FCD-32B2-4250-B672-E50DA5B9EC69}"/>
              </a:ext>
            </a:extLst>
          </p:cNvPr>
          <p:cNvSpPr txBox="1">
            <a:spLocks/>
          </p:cNvSpPr>
          <p:nvPr/>
        </p:nvSpPr>
        <p:spPr>
          <a:xfrm>
            <a:off x="2979324" y="557657"/>
            <a:ext cx="9762189" cy="7715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b="1" dirty="0">
                <a:solidFill>
                  <a:srgbClr val="1133A0"/>
                </a:solidFill>
              </a:rPr>
              <a:t>ESO</a:t>
            </a:r>
            <a:r>
              <a:rPr lang="de-DE" sz="4800" dirty="0">
                <a:solidFill>
                  <a:srgbClr val="1133A0"/>
                </a:solidFill>
              </a:rPr>
              <a:t> – </a:t>
            </a:r>
            <a:r>
              <a:rPr lang="de-DE" sz="4800" dirty="0" err="1">
                <a:solidFill>
                  <a:srgbClr val="1133A0"/>
                </a:solidFill>
              </a:rPr>
              <a:t>current</a:t>
            </a:r>
            <a:r>
              <a:rPr lang="de-DE" sz="4800" dirty="0">
                <a:solidFill>
                  <a:srgbClr val="1133A0"/>
                </a:solidFill>
              </a:rPr>
              <a:t> </a:t>
            </a:r>
            <a:r>
              <a:rPr lang="de-DE" sz="4800" dirty="0" err="1">
                <a:solidFill>
                  <a:srgbClr val="1133A0"/>
                </a:solidFill>
              </a:rPr>
              <a:t>challenges</a:t>
            </a:r>
            <a:r>
              <a:rPr lang="de-DE" sz="4800" dirty="0">
                <a:solidFill>
                  <a:srgbClr val="1133A0"/>
                </a:solidFill>
              </a:rPr>
              <a:t> </a:t>
            </a:r>
            <a:endParaRPr lang="de-DE" sz="4800" dirty="0"/>
          </a:p>
        </p:txBody>
      </p:sp>
      <p:sp>
        <p:nvSpPr>
          <p:cNvPr id="20" name="!!Inhaltsbalken">
            <a:extLst>
              <a:ext uri="{FF2B5EF4-FFF2-40B4-BE49-F238E27FC236}">
                <a16:creationId xmlns:a16="http://schemas.microsoft.com/office/drawing/2014/main" id="{316A1DF7-7719-45CB-BF17-F32C96E052C4}"/>
              </a:ext>
            </a:extLst>
          </p:cNvPr>
          <p:cNvSpPr/>
          <p:nvPr/>
        </p:nvSpPr>
        <p:spPr>
          <a:xfrm flipV="1">
            <a:off x="3186261" y="1474952"/>
            <a:ext cx="9005740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64CCC6C3-38E4-41CD-8F3D-6B10D09E5B18}"/>
              </a:ext>
            </a:extLst>
          </p:cNvPr>
          <p:cNvSpPr/>
          <p:nvPr/>
        </p:nvSpPr>
        <p:spPr>
          <a:xfrm>
            <a:off x="786551" y="551610"/>
            <a:ext cx="783602" cy="783602"/>
          </a:xfrm>
          <a:prstGeom prst="ellipse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+mj-lt"/>
              </a:rPr>
              <a:t>2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3CFAFC60-33A2-4839-A633-BC2FE5CBA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595791" y="2825584"/>
            <a:ext cx="154147" cy="156570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ffectLst>
            <a:glow rad="114300">
              <a:schemeClr val="bg1">
                <a:alpha val="1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de-DE" noProof="0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682A9705-AC6B-4433-BF15-DE3E0B9CB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75094" y="2633787"/>
            <a:ext cx="154147" cy="156570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ffectLst>
            <a:glow rad="114300">
              <a:schemeClr val="bg1">
                <a:alpha val="1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de-DE" noProof="0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D08E66AB-8813-4CD4-B776-FFD95929B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75602" y="2589005"/>
            <a:ext cx="154147" cy="156570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ffectLst>
            <a:glow rad="114300">
              <a:schemeClr val="bg1">
                <a:alpha val="1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de-DE" noProof="0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EA89D169-3E6C-4DFC-8689-844451307A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57260" y="2585736"/>
            <a:ext cx="154147" cy="156570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ffectLst>
            <a:glow rad="114300">
              <a:schemeClr val="bg1">
                <a:alpha val="1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de-DE" noProof="0"/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37B57F52-FF56-4794-9D88-038DB3B6C779}"/>
              </a:ext>
            </a:extLst>
          </p:cNvPr>
          <p:cNvSpPr/>
          <p:nvPr/>
        </p:nvSpPr>
        <p:spPr>
          <a:xfrm flipV="1">
            <a:off x="2564606" y="2317017"/>
            <a:ext cx="59532" cy="59532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9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76200">
              <a:schemeClr val="accent4">
                <a:lumMod val="60000"/>
                <a:lumOff val="40000"/>
                <a:alpha val="5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44" name="Gerader Verbinder 43">
            <a:extLst>
              <a:ext uri="{FF2B5EF4-FFF2-40B4-BE49-F238E27FC236}">
                <a16:creationId xmlns:a16="http://schemas.microsoft.com/office/drawing/2014/main" id="{A3E026C8-88DA-4858-9BA4-387F44DA9E38}"/>
              </a:ext>
            </a:extLst>
          </p:cNvPr>
          <p:cNvCxnSpPr>
            <a:cxnSpLocks/>
          </p:cNvCxnSpPr>
          <p:nvPr/>
        </p:nvCxnSpPr>
        <p:spPr>
          <a:xfrm>
            <a:off x="2790825" y="2723457"/>
            <a:ext cx="2558424" cy="2851"/>
          </a:xfrm>
          <a:prstGeom prst="line">
            <a:avLst/>
          </a:prstGeom>
          <a:ln w="28575">
            <a:solidFill>
              <a:srgbClr val="C3D1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Ellipse 48">
            <a:extLst>
              <a:ext uri="{FF2B5EF4-FFF2-40B4-BE49-F238E27FC236}">
                <a16:creationId xmlns:a16="http://schemas.microsoft.com/office/drawing/2014/main" id="{CB48C05B-17E0-40DA-945A-ABB06FAE407C}"/>
              </a:ext>
            </a:extLst>
          </p:cNvPr>
          <p:cNvSpPr/>
          <p:nvPr/>
        </p:nvSpPr>
        <p:spPr>
          <a:xfrm flipV="1">
            <a:off x="5323299" y="2662258"/>
            <a:ext cx="128099" cy="128099"/>
          </a:xfrm>
          <a:prstGeom prst="ellipse">
            <a:avLst/>
          </a:prstGeom>
          <a:solidFill>
            <a:srgbClr val="FBB3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DE5AACB3-0049-4972-868B-8BBD930EAD10}"/>
              </a:ext>
            </a:extLst>
          </p:cNvPr>
          <p:cNvSpPr/>
          <p:nvPr/>
        </p:nvSpPr>
        <p:spPr>
          <a:xfrm flipV="1">
            <a:off x="5261305" y="2599796"/>
            <a:ext cx="252087" cy="252087"/>
          </a:xfrm>
          <a:prstGeom prst="ellipse">
            <a:avLst/>
          </a:prstGeom>
          <a:noFill/>
          <a:ln w="19050">
            <a:solidFill>
              <a:schemeClr val="accent4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BCA65158-7BE4-4BF4-9BDB-74C1A8BF6F1A}"/>
              </a:ext>
            </a:extLst>
          </p:cNvPr>
          <p:cNvSpPr/>
          <p:nvPr/>
        </p:nvSpPr>
        <p:spPr>
          <a:xfrm flipV="1">
            <a:off x="5192970" y="2529080"/>
            <a:ext cx="388755" cy="388755"/>
          </a:xfrm>
          <a:prstGeom prst="ellipse">
            <a:avLst/>
          </a:prstGeom>
          <a:noFill/>
          <a:ln w="38100">
            <a:solidFill>
              <a:schemeClr val="accent4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C5B37964-EFB2-469F-8CF1-D39243BD63EB}"/>
              </a:ext>
            </a:extLst>
          </p:cNvPr>
          <p:cNvSpPr/>
          <p:nvPr/>
        </p:nvSpPr>
        <p:spPr>
          <a:xfrm flipV="1">
            <a:off x="5323299" y="4869505"/>
            <a:ext cx="128099" cy="128099"/>
          </a:xfrm>
          <a:prstGeom prst="ellipse">
            <a:avLst/>
          </a:prstGeom>
          <a:solidFill>
            <a:srgbClr val="FBB3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55509A63-74B9-46B6-9C2C-C00A0CEC26B3}"/>
              </a:ext>
            </a:extLst>
          </p:cNvPr>
          <p:cNvSpPr/>
          <p:nvPr/>
        </p:nvSpPr>
        <p:spPr>
          <a:xfrm flipV="1">
            <a:off x="5261305" y="4807043"/>
            <a:ext cx="252087" cy="252087"/>
          </a:xfrm>
          <a:prstGeom prst="ellipse">
            <a:avLst/>
          </a:prstGeom>
          <a:noFill/>
          <a:ln w="19050">
            <a:solidFill>
              <a:schemeClr val="accent4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1FFB4D6D-9A7E-40CF-BC85-98911B0B6997}"/>
              </a:ext>
            </a:extLst>
          </p:cNvPr>
          <p:cNvSpPr/>
          <p:nvPr/>
        </p:nvSpPr>
        <p:spPr>
          <a:xfrm flipV="1">
            <a:off x="5192970" y="4736327"/>
            <a:ext cx="388755" cy="388755"/>
          </a:xfrm>
          <a:prstGeom prst="ellipse">
            <a:avLst/>
          </a:prstGeom>
          <a:noFill/>
          <a:ln w="38100">
            <a:solidFill>
              <a:schemeClr val="accent4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511E9D0-5007-48A1-8219-FB43CC0AD7C8}"/>
              </a:ext>
            </a:extLst>
          </p:cNvPr>
          <p:cNvSpPr txBox="1"/>
          <p:nvPr/>
        </p:nvSpPr>
        <p:spPr>
          <a:xfrm>
            <a:off x="5604930" y="2450751"/>
            <a:ext cx="639535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limited </a:t>
            </a:r>
            <a:r>
              <a:rPr lang="de-DE" sz="2800" b="1" dirty="0" err="1"/>
              <a:t>practical</a:t>
            </a:r>
            <a:r>
              <a:rPr lang="de-DE" sz="2800" b="1" dirty="0"/>
              <a:t> </a:t>
            </a:r>
            <a:r>
              <a:rPr lang="de-DE" sz="2800" b="1" dirty="0" err="1"/>
              <a:t>use</a:t>
            </a:r>
            <a:r>
              <a:rPr lang="de-DE" sz="2800" b="1" dirty="0"/>
              <a:t>, </a:t>
            </a:r>
            <a:r>
              <a:rPr lang="de-DE" sz="2800" dirty="0" err="1"/>
              <a:t>if</a:t>
            </a:r>
            <a:r>
              <a:rPr lang="de-DE" sz="2800" dirty="0"/>
              <a:t> </a:t>
            </a:r>
          </a:p>
          <a:p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suspect</a:t>
            </a:r>
            <a:r>
              <a:rPr lang="de-DE" sz="2800" dirty="0"/>
              <a:t> </a:t>
            </a:r>
            <a:r>
              <a:rPr lang="de-DE" sz="2800" dirty="0" err="1"/>
              <a:t>has</a:t>
            </a:r>
            <a:r>
              <a:rPr lang="de-DE" sz="2800" dirty="0"/>
              <a:t> </a:t>
            </a:r>
            <a:r>
              <a:rPr lang="de-DE" sz="2800" dirty="0" err="1"/>
              <a:t>already</a:t>
            </a:r>
            <a:r>
              <a:rPr lang="de-DE" sz="2800" dirty="0"/>
              <a:t> </a:t>
            </a:r>
            <a:r>
              <a:rPr lang="de-DE" sz="2800" dirty="0" err="1"/>
              <a:t>left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issuing</a:t>
            </a:r>
            <a:r>
              <a:rPr lang="de-DE" sz="2800" dirty="0"/>
              <a:t> </a:t>
            </a:r>
            <a:r>
              <a:rPr lang="de-DE" sz="2800" dirty="0" err="1"/>
              <a:t>state</a:t>
            </a:r>
            <a:r>
              <a:rPr lang="de-DE" sz="2800" dirty="0"/>
              <a:t> </a:t>
            </a:r>
            <a:r>
              <a:rPr lang="de-DE" sz="2800" dirty="0" err="1"/>
              <a:t>or</a:t>
            </a:r>
            <a:r>
              <a:rPr lang="de-DE" sz="2800" dirty="0"/>
              <a:t> in </a:t>
            </a:r>
            <a:r>
              <a:rPr lang="de-DE" sz="2800" dirty="0" err="1"/>
              <a:t>case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a </a:t>
            </a:r>
            <a:r>
              <a:rPr lang="de-DE" sz="2800" dirty="0" err="1"/>
              <a:t>less</a:t>
            </a:r>
            <a:r>
              <a:rPr lang="de-DE" sz="2800" dirty="0"/>
              <a:t> </a:t>
            </a:r>
            <a:r>
              <a:rPr lang="de-DE" sz="2800" dirty="0" err="1"/>
              <a:t>serious</a:t>
            </a:r>
            <a:r>
              <a:rPr lang="de-DE" sz="2800" dirty="0"/>
              <a:t> </a:t>
            </a:r>
            <a:r>
              <a:rPr lang="de-DE" sz="2800" dirty="0" err="1"/>
              <a:t>offence</a:t>
            </a:r>
            <a:endParaRPr lang="de-DE" sz="2800" dirty="0"/>
          </a:p>
          <a:p>
            <a:r>
              <a:rPr lang="de-DE" sz="2800" dirty="0"/>
              <a:t>(</a:t>
            </a:r>
            <a:r>
              <a:rPr lang="de-DE" sz="2800" dirty="0" err="1"/>
              <a:t>minimum</a:t>
            </a:r>
            <a:r>
              <a:rPr lang="de-DE" sz="2800" dirty="0"/>
              <a:t> </a:t>
            </a:r>
            <a:r>
              <a:rPr lang="de-DE" sz="2800" dirty="0" err="1"/>
              <a:t>threshold</a:t>
            </a:r>
            <a:r>
              <a:rPr lang="de-DE" sz="2800" dirty="0"/>
              <a:t>, Art. 2(1) FD EAW)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F342223-20D9-CB94-E4A8-C30DBB88C279}"/>
              </a:ext>
            </a:extLst>
          </p:cNvPr>
          <p:cNvSpPr txBox="1"/>
          <p:nvPr/>
        </p:nvSpPr>
        <p:spPr>
          <a:xfrm>
            <a:off x="5604930" y="4669094"/>
            <a:ext cx="580710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err="1"/>
              <a:t>complex</a:t>
            </a:r>
            <a:r>
              <a:rPr lang="de-DE" sz="2800" b="1" dirty="0"/>
              <a:t> and </a:t>
            </a:r>
            <a:r>
              <a:rPr lang="de-DE" sz="2800" b="1" dirty="0" err="1"/>
              <a:t>cumbersome</a:t>
            </a:r>
            <a:r>
              <a:rPr lang="de-DE" sz="2800" b="1" dirty="0"/>
              <a:t> </a:t>
            </a:r>
            <a:r>
              <a:rPr lang="de-DE" sz="2800" b="1" dirty="0" err="1"/>
              <a:t>procedure</a:t>
            </a:r>
            <a:r>
              <a:rPr lang="de-DE" sz="2800" dirty="0"/>
              <a:t>,</a:t>
            </a:r>
          </a:p>
          <a:p>
            <a:r>
              <a:rPr lang="de-DE" sz="2800" dirty="0" err="1"/>
              <a:t>meanwhile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suspect</a:t>
            </a:r>
            <a:r>
              <a:rPr lang="de-DE" sz="2800" dirty="0"/>
              <a:t> </a:t>
            </a:r>
            <a:r>
              <a:rPr lang="de-DE" sz="2800" dirty="0" err="1"/>
              <a:t>might</a:t>
            </a:r>
            <a:r>
              <a:rPr lang="de-DE" sz="2800" dirty="0"/>
              <a:t> </a:t>
            </a:r>
            <a:r>
              <a:rPr lang="de-DE" sz="2800" dirty="0" err="1"/>
              <a:t>abscond</a:t>
            </a:r>
            <a:r>
              <a:rPr lang="de-DE" sz="2800" dirty="0"/>
              <a:t> </a:t>
            </a:r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0F1A5DBA-F93E-904F-A2FF-1FD5E8BCB10C}"/>
              </a:ext>
            </a:extLst>
          </p:cNvPr>
          <p:cNvCxnSpPr>
            <a:cxnSpLocks/>
            <a:endCxn id="45" idx="2"/>
          </p:cNvCxnSpPr>
          <p:nvPr/>
        </p:nvCxnSpPr>
        <p:spPr>
          <a:xfrm>
            <a:off x="2467468" y="4930704"/>
            <a:ext cx="2855831" cy="2850"/>
          </a:xfrm>
          <a:prstGeom prst="line">
            <a:avLst/>
          </a:prstGeom>
          <a:ln w="28575">
            <a:solidFill>
              <a:srgbClr val="C3D1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237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3.7037E-7 L -0.04023 0.22268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8" y="11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023 0.22268 L 0.0112 0.23148 " pathEditMode="relative" rAng="0" ptsTypes="AA">
                                      <p:cBhvr>
                                        <p:cTn id="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5" y="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2 0.23148 L -0.11042 0.56875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81" y="1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3" grpId="1" animBg="1"/>
      <p:bldP spid="43" grpId="2" animBg="1"/>
      <p:bldP spid="49" grpId="0" animBg="1"/>
      <p:bldP spid="50" grpId="0" animBg="1"/>
      <p:bldP spid="51" grpId="0" animBg="1"/>
      <p:bldP spid="45" grpId="0" animBg="1"/>
      <p:bldP spid="47" grpId="0" animBg="1"/>
      <p:bldP spid="48" grpId="0" animBg="1"/>
      <p:bldP spid="8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B03688-8BC2-A848-E7A5-CF4D50AEFF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Logo" descr="Home">
            <a:extLst>
              <a:ext uri="{FF2B5EF4-FFF2-40B4-BE49-F238E27FC236}">
                <a16:creationId xmlns:a16="http://schemas.microsoft.com/office/drawing/2014/main" id="{91664DE8-3767-E50C-AD20-0273D2D0C8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9" y="128006"/>
            <a:ext cx="3647862" cy="163081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Ellipse Behörde">
            <a:extLst>
              <a:ext uri="{FF2B5EF4-FFF2-40B4-BE49-F238E27FC236}">
                <a16:creationId xmlns:a16="http://schemas.microsoft.com/office/drawing/2014/main" id="{2827DB4B-A26F-CDDD-77D6-550E6AEF6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5597404" y="2521540"/>
            <a:ext cx="2090234" cy="2090234"/>
          </a:xfrm>
          <a:prstGeom prst="ellipse">
            <a:avLst/>
          </a:prstGeom>
          <a:noFill/>
          <a:ln w="3175">
            <a:solidFill>
              <a:srgbClr val="5761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0"/>
            <a:endParaRPr lang="de-DE" noProof="0"/>
          </a:p>
        </p:txBody>
      </p:sp>
      <p:pic>
        <p:nvPicPr>
          <p:cNvPr id="32" name="Behörde Icon" descr="Gebäude">
            <a:extLst>
              <a:ext uri="{FF2B5EF4-FFF2-40B4-BE49-F238E27FC236}">
                <a16:creationId xmlns:a16="http://schemas.microsoft.com/office/drawing/2014/main" id="{B7A95854-697B-A956-F127-049C1298DB8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42667" y="2719576"/>
            <a:ext cx="1590073" cy="1590073"/>
          </a:xfrm>
          <a:prstGeom prst="rect">
            <a:avLst/>
          </a:prstGeom>
        </p:spPr>
      </p:pic>
      <p:sp>
        <p:nvSpPr>
          <p:cNvPr id="10" name="Titel">
            <a:extLst>
              <a:ext uri="{FF2B5EF4-FFF2-40B4-BE49-F238E27FC236}">
                <a16:creationId xmlns:a16="http://schemas.microsoft.com/office/drawing/2014/main" id="{C53B1F83-45DA-2DCF-E876-0C692F90EA63}"/>
              </a:ext>
            </a:extLst>
          </p:cNvPr>
          <p:cNvSpPr txBox="1">
            <a:spLocks/>
          </p:cNvSpPr>
          <p:nvPr/>
        </p:nvSpPr>
        <p:spPr>
          <a:xfrm>
            <a:off x="2979324" y="557657"/>
            <a:ext cx="9762189" cy="7715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b="1" dirty="0">
                <a:solidFill>
                  <a:srgbClr val="1133A0"/>
                </a:solidFill>
              </a:rPr>
              <a:t>ESO</a:t>
            </a:r>
            <a:r>
              <a:rPr lang="de-DE" sz="4800" dirty="0">
                <a:solidFill>
                  <a:srgbClr val="1133A0"/>
                </a:solidFill>
              </a:rPr>
              <a:t> – </a:t>
            </a:r>
            <a:r>
              <a:rPr lang="de-DE" sz="4800" dirty="0" err="1">
                <a:solidFill>
                  <a:srgbClr val="1133A0"/>
                </a:solidFill>
              </a:rPr>
              <a:t>current</a:t>
            </a:r>
            <a:r>
              <a:rPr lang="de-DE" sz="4800" dirty="0">
                <a:solidFill>
                  <a:srgbClr val="1133A0"/>
                </a:solidFill>
              </a:rPr>
              <a:t> </a:t>
            </a:r>
            <a:r>
              <a:rPr lang="de-DE" sz="4800" dirty="0" err="1">
                <a:solidFill>
                  <a:srgbClr val="1133A0"/>
                </a:solidFill>
              </a:rPr>
              <a:t>challenges</a:t>
            </a:r>
            <a:r>
              <a:rPr lang="de-DE" sz="4800" dirty="0">
                <a:solidFill>
                  <a:srgbClr val="1133A0"/>
                </a:solidFill>
              </a:rPr>
              <a:t> </a:t>
            </a:r>
            <a:endParaRPr lang="de-DE" sz="4800" dirty="0"/>
          </a:p>
        </p:txBody>
      </p:sp>
      <p:sp>
        <p:nvSpPr>
          <p:cNvPr id="20" name="!!Inhaltsbalken">
            <a:extLst>
              <a:ext uri="{FF2B5EF4-FFF2-40B4-BE49-F238E27FC236}">
                <a16:creationId xmlns:a16="http://schemas.microsoft.com/office/drawing/2014/main" id="{17985A1C-04CE-A3DD-540D-9178EA94919E}"/>
              </a:ext>
            </a:extLst>
          </p:cNvPr>
          <p:cNvSpPr/>
          <p:nvPr/>
        </p:nvSpPr>
        <p:spPr>
          <a:xfrm flipV="1">
            <a:off x="3186261" y="1474952"/>
            <a:ext cx="9005740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!!Gliederungspunkt1">
            <a:extLst>
              <a:ext uri="{FF2B5EF4-FFF2-40B4-BE49-F238E27FC236}">
                <a16:creationId xmlns:a16="http://schemas.microsoft.com/office/drawing/2014/main" id="{B1382E2E-4BAA-0D58-C14E-9EDD65569ABB}"/>
              </a:ext>
            </a:extLst>
          </p:cNvPr>
          <p:cNvSpPr/>
          <p:nvPr/>
        </p:nvSpPr>
        <p:spPr>
          <a:xfrm>
            <a:off x="786551" y="551610"/>
            <a:ext cx="783602" cy="783602"/>
          </a:xfrm>
          <a:prstGeom prst="ellipse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+mj-lt"/>
              </a:rPr>
              <a:t>2</a:t>
            </a:r>
          </a:p>
        </p:txBody>
      </p:sp>
      <p:pic>
        <p:nvPicPr>
          <p:cNvPr id="26" name="Court Icon" descr="Bank">
            <a:extLst>
              <a:ext uri="{FF2B5EF4-FFF2-40B4-BE49-F238E27FC236}">
                <a16:creationId xmlns:a16="http://schemas.microsoft.com/office/drawing/2014/main" id="{AB4D816B-56F4-15A0-752B-B7B37AC6678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12540" y="2675125"/>
            <a:ext cx="1703906" cy="1703906"/>
          </a:xfrm>
          <a:prstGeom prst="rect">
            <a:avLst/>
          </a:prstGeom>
        </p:spPr>
      </p:pic>
      <p:sp>
        <p:nvSpPr>
          <p:cNvPr id="27" name="Ellipse Court">
            <a:extLst>
              <a:ext uri="{FF2B5EF4-FFF2-40B4-BE49-F238E27FC236}">
                <a16:creationId xmlns:a16="http://schemas.microsoft.com/office/drawing/2014/main" id="{08EBAF8B-E250-0785-ECD4-2AD5C2B284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108345" y="2532790"/>
            <a:ext cx="2090234" cy="2090234"/>
          </a:xfrm>
          <a:prstGeom prst="ellipse">
            <a:avLst/>
          </a:prstGeom>
          <a:noFill/>
          <a:ln w="3175">
            <a:solidFill>
              <a:srgbClr val="5761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0"/>
            <a:endParaRPr lang="de-DE" noProof="0"/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BBBDF308-EBA1-BCBE-F5BC-A9CB7CC4481E}"/>
              </a:ext>
            </a:extLst>
          </p:cNvPr>
          <p:cNvSpPr/>
          <p:nvPr/>
        </p:nvSpPr>
        <p:spPr>
          <a:xfrm>
            <a:off x="256895" y="6302339"/>
            <a:ext cx="4004027" cy="400110"/>
          </a:xfrm>
          <a:prstGeom prst="roundRect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MEMBER STATE A </a:t>
            </a:r>
          </a:p>
        </p:txBody>
      </p:sp>
      <p:sp>
        <p:nvSpPr>
          <p:cNvPr id="33" name="Rechteck: abgerundete Ecken 32">
            <a:extLst>
              <a:ext uri="{FF2B5EF4-FFF2-40B4-BE49-F238E27FC236}">
                <a16:creationId xmlns:a16="http://schemas.microsoft.com/office/drawing/2014/main" id="{F3D8D018-6877-E729-812A-8534DAC656C7}"/>
              </a:ext>
            </a:extLst>
          </p:cNvPr>
          <p:cNvSpPr/>
          <p:nvPr/>
        </p:nvSpPr>
        <p:spPr>
          <a:xfrm>
            <a:off x="4306641" y="6300343"/>
            <a:ext cx="7762927" cy="400110"/>
          </a:xfrm>
          <a:prstGeom prst="roundRect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MEMBER STATE B </a:t>
            </a:r>
          </a:p>
        </p:txBody>
      </p:sp>
      <p:sp>
        <p:nvSpPr>
          <p:cNvPr id="36" name="!!Inhaltsbalken">
            <a:extLst>
              <a:ext uri="{FF2B5EF4-FFF2-40B4-BE49-F238E27FC236}">
                <a16:creationId xmlns:a16="http://schemas.microsoft.com/office/drawing/2014/main" id="{73EA4D20-BB2E-6FA1-D2AC-49779E365353}"/>
              </a:ext>
            </a:extLst>
          </p:cNvPr>
          <p:cNvSpPr/>
          <p:nvPr/>
        </p:nvSpPr>
        <p:spPr>
          <a:xfrm rot="5400000">
            <a:off x="2049471" y="3807021"/>
            <a:ext cx="4468621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Mensch Icon" descr="Männliches Profil">
            <a:extLst>
              <a:ext uri="{FF2B5EF4-FFF2-40B4-BE49-F238E27FC236}">
                <a16:creationId xmlns:a16="http://schemas.microsoft.com/office/drawing/2014/main" id="{3C31AB08-3938-126F-86D6-26C518D1EE3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487145" y="2894920"/>
            <a:ext cx="1344857" cy="1344857"/>
          </a:xfrm>
          <a:prstGeom prst="rect">
            <a:avLst/>
          </a:prstGeom>
        </p:spPr>
      </p:pic>
      <p:sp>
        <p:nvSpPr>
          <p:cNvPr id="9" name="issuing authority">
            <a:extLst>
              <a:ext uri="{FF2B5EF4-FFF2-40B4-BE49-F238E27FC236}">
                <a16:creationId xmlns:a16="http://schemas.microsoft.com/office/drawing/2014/main" id="{5BB7F058-DF88-976A-A1F3-79D8B8BA2BE9}"/>
              </a:ext>
            </a:extLst>
          </p:cNvPr>
          <p:cNvSpPr txBox="1"/>
          <p:nvPr/>
        </p:nvSpPr>
        <p:spPr>
          <a:xfrm>
            <a:off x="808338" y="5398435"/>
            <a:ext cx="2755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issuing</a:t>
            </a:r>
            <a:r>
              <a:rPr lang="de-DE" sz="2800" dirty="0"/>
              <a:t> </a:t>
            </a:r>
            <a:r>
              <a:rPr lang="de-DE" sz="2800" dirty="0" err="1"/>
              <a:t>authority</a:t>
            </a:r>
            <a:r>
              <a:rPr lang="de-DE" sz="2800" dirty="0"/>
              <a:t> </a:t>
            </a:r>
          </a:p>
        </p:txBody>
      </p:sp>
      <p:sp>
        <p:nvSpPr>
          <p:cNvPr id="12" name="executing authority">
            <a:extLst>
              <a:ext uri="{FF2B5EF4-FFF2-40B4-BE49-F238E27FC236}">
                <a16:creationId xmlns:a16="http://schemas.microsoft.com/office/drawing/2014/main" id="{8B550CF5-CF8F-80BF-D2C9-E5230297739E}"/>
              </a:ext>
            </a:extLst>
          </p:cNvPr>
          <p:cNvSpPr txBox="1"/>
          <p:nvPr/>
        </p:nvSpPr>
        <p:spPr>
          <a:xfrm>
            <a:off x="5052076" y="5422008"/>
            <a:ext cx="31712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executing</a:t>
            </a:r>
            <a:r>
              <a:rPr lang="de-DE" sz="2800" dirty="0"/>
              <a:t> </a:t>
            </a:r>
            <a:r>
              <a:rPr lang="de-DE" sz="2800" dirty="0" err="1"/>
              <a:t>authority</a:t>
            </a:r>
            <a:r>
              <a:rPr lang="de-DE" sz="2800" dirty="0"/>
              <a:t> 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465E6F2-A175-7AF2-9D98-4427D45325F4}"/>
              </a:ext>
            </a:extLst>
          </p:cNvPr>
          <p:cNvSpPr txBox="1"/>
          <p:nvPr/>
        </p:nvSpPr>
        <p:spPr>
          <a:xfrm>
            <a:off x="9635978" y="5422008"/>
            <a:ext cx="1311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suspect</a:t>
            </a:r>
            <a:endParaRPr lang="de-DE" sz="2800" dirty="0"/>
          </a:p>
        </p:txBody>
      </p:sp>
      <p:pic>
        <p:nvPicPr>
          <p:cNvPr id="21" name="Brief Icon" descr="Papier">
            <a:extLst>
              <a:ext uri="{FF2B5EF4-FFF2-40B4-BE49-F238E27FC236}">
                <a16:creationId xmlns:a16="http://schemas.microsoft.com/office/drawing/2014/main" id="{3B25760D-9CFE-4048-82F4-256739DE5B0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660894" y="3039896"/>
            <a:ext cx="1210960" cy="1210960"/>
          </a:xfrm>
          <a:prstGeom prst="rect">
            <a:avLst/>
          </a:prstGeom>
        </p:spPr>
      </p:pic>
      <p:sp>
        <p:nvSpPr>
          <p:cNvPr id="23" name="ESO">
            <a:extLst>
              <a:ext uri="{FF2B5EF4-FFF2-40B4-BE49-F238E27FC236}">
                <a16:creationId xmlns:a16="http://schemas.microsoft.com/office/drawing/2014/main" id="{104DD7D0-867F-4FB1-BB5B-200E2AD7609F}"/>
              </a:ext>
            </a:extLst>
          </p:cNvPr>
          <p:cNvSpPr txBox="1"/>
          <p:nvPr/>
        </p:nvSpPr>
        <p:spPr>
          <a:xfrm>
            <a:off x="3099308" y="3414543"/>
            <a:ext cx="327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22519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B03688-8BC2-A848-E7A5-CF4D50AEFF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Logo" descr="Home">
            <a:extLst>
              <a:ext uri="{FF2B5EF4-FFF2-40B4-BE49-F238E27FC236}">
                <a16:creationId xmlns:a16="http://schemas.microsoft.com/office/drawing/2014/main" id="{91664DE8-3767-E50C-AD20-0273D2D0C8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9" y="128006"/>
            <a:ext cx="3647862" cy="163081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Ellipse 29">
            <a:extLst>
              <a:ext uri="{FF2B5EF4-FFF2-40B4-BE49-F238E27FC236}">
                <a16:creationId xmlns:a16="http://schemas.microsoft.com/office/drawing/2014/main" id="{2827DB4B-A26F-CDDD-77D6-550E6AEF6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5597404" y="2521540"/>
            <a:ext cx="2090234" cy="2090234"/>
          </a:xfrm>
          <a:prstGeom prst="ellipse">
            <a:avLst/>
          </a:prstGeom>
          <a:noFill/>
          <a:ln w="3175">
            <a:solidFill>
              <a:srgbClr val="5761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0"/>
            <a:endParaRPr lang="de-DE" noProof="0"/>
          </a:p>
        </p:txBody>
      </p:sp>
      <p:pic>
        <p:nvPicPr>
          <p:cNvPr id="32" name="Behörde Icon" descr="Gebäude">
            <a:extLst>
              <a:ext uri="{FF2B5EF4-FFF2-40B4-BE49-F238E27FC236}">
                <a16:creationId xmlns:a16="http://schemas.microsoft.com/office/drawing/2014/main" id="{B7A95854-697B-A956-F127-049C1298DB8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42667" y="2719576"/>
            <a:ext cx="1590073" cy="1590073"/>
          </a:xfrm>
          <a:prstGeom prst="rect">
            <a:avLst/>
          </a:prstGeom>
        </p:spPr>
      </p:pic>
      <p:sp>
        <p:nvSpPr>
          <p:cNvPr id="10" name="Titel">
            <a:extLst>
              <a:ext uri="{FF2B5EF4-FFF2-40B4-BE49-F238E27FC236}">
                <a16:creationId xmlns:a16="http://schemas.microsoft.com/office/drawing/2014/main" id="{C53B1F83-45DA-2DCF-E876-0C692F90EA63}"/>
              </a:ext>
            </a:extLst>
          </p:cNvPr>
          <p:cNvSpPr txBox="1">
            <a:spLocks/>
          </p:cNvSpPr>
          <p:nvPr/>
        </p:nvSpPr>
        <p:spPr>
          <a:xfrm>
            <a:off x="2979324" y="557657"/>
            <a:ext cx="9762189" cy="7715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b="1" dirty="0">
                <a:solidFill>
                  <a:srgbClr val="1133A0"/>
                </a:solidFill>
              </a:rPr>
              <a:t>ESO</a:t>
            </a:r>
            <a:r>
              <a:rPr lang="de-DE" sz="4800" dirty="0">
                <a:solidFill>
                  <a:srgbClr val="1133A0"/>
                </a:solidFill>
              </a:rPr>
              <a:t> – </a:t>
            </a:r>
            <a:r>
              <a:rPr lang="de-DE" sz="4800" dirty="0" err="1">
                <a:solidFill>
                  <a:srgbClr val="1133A0"/>
                </a:solidFill>
              </a:rPr>
              <a:t>current</a:t>
            </a:r>
            <a:r>
              <a:rPr lang="de-DE" sz="4800" dirty="0">
                <a:solidFill>
                  <a:srgbClr val="1133A0"/>
                </a:solidFill>
              </a:rPr>
              <a:t> </a:t>
            </a:r>
            <a:r>
              <a:rPr lang="de-DE" sz="4800" dirty="0" err="1">
                <a:solidFill>
                  <a:srgbClr val="1133A0"/>
                </a:solidFill>
              </a:rPr>
              <a:t>challenges</a:t>
            </a:r>
            <a:r>
              <a:rPr lang="de-DE" sz="4800" dirty="0">
                <a:solidFill>
                  <a:srgbClr val="1133A0"/>
                </a:solidFill>
              </a:rPr>
              <a:t> </a:t>
            </a:r>
            <a:endParaRPr lang="de-DE" sz="4800" dirty="0"/>
          </a:p>
        </p:txBody>
      </p:sp>
      <p:sp>
        <p:nvSpPr>
          <p:cNvPr id="20" name="!!Inhaltsbalken">
            <a:extLst>
              <a:ext uri="{FF2B5EF4-FFF2-40B4-BE49-F238E27FC236}">
                <a16:creationId xmlns:a16="http://schemas.microsoft.com/office/drawing/2014/main" id="{17985A1C-04CE-A3DD-540D-9178EA94919E}"/>
              </a:ext>
            </a:extLst>
          </p:cNvPr>
          <p:cNvSpPr/>
          <p:nvPr/>
        </p:nvSpPr>
        <p:spPr>
          <a:xfrm flipV="1">
            <a:off x="3186261" y="1474952"/>
            <a:ext cx="9005740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!!Gliederungspunkt1">
            <a:extLst>
              <a:ext uri="{FF2B5EF4-FFF2-40B4-BE49-F238E27FC236}">
                <a16:creationId xmlns:a16="http://schemas.microsoft.com/office/drawing/2014/main" id="{B1382E2E-4BAA-0D58-C14E-9EDD65569ABB}"/>
              </a:ext>
            </a:extLst>
          </p:cNvPr>
          <p:cNvSpPr/>
          <p:nvPr/>
        </p:nvSpPr>
        <p:spPr>
          <a:xfrm>
            <a:off x="786551" y="551610"/>
            <a:ext cx="783602" cy="783602"/>
          </a:xfrm>
          <a:prstGeom prst="ellipse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+mj-lt"/>
              </a:rPr>
              <a:t>2</a:t>
            </a:r>
          </a:p>
        </p:txBody>
      </p:sp>
      <p:pic>
        <p:nvPicPr>
          <p:cNvPr id="26" name="Court Icon" descr="Bank">
            <a:extLst>
              <a:ext uri="{FF2B5EF4-FFF2-40B4-BE49-F238E27FC236}">
                <a16:creationId xmlns:a16="http://schemas.microsoft.com/office/drawing/2014/main" id="{AB4D816B-56F4-15A0-752B-B7B37AC6678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12540" y="2675125"/>
            <a:ext cx="1703906" cy="1703906"/>
          </a:xfrm>
          <a:prstGeom prst="rect">
            <a:avLst/>
          </a:prstGeom>
        </p:spPr>
      </p:pic>
      <p:sp>
        <p:nvSpPr>
          <p:cNvPr id="27" name="Ellipse 26">
            <a:extLst>
              <a:ext uri="{FF2B5EF4-FFF2-40B4-BE49-F238E27FC236}">
                <a16:creationId xmlns:a16="http://schemas.microsoft.com/office/drawing/2014/main" id="{08EBAF8B-E250-0785-ECD4-2AD5C2B284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108345" y="2532790"/>
            <a:ext cx="2090234" cy="2090234"/>
          </a:xfrm>
          <a:prstGeom prst="ellipse">
            <a:avLst/>
          </a:prstGeom>
          <a:noFill/>
          <a:ln w="3175">
            <a:solidFill>
              <a:srgbClr val="5761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0"/>
            <a:endParaRPr lang="de-DE" noProof="0"/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BBBDF308-EBA1-BCBE-F5BC-A9CB7CC4481E}"/>
              </a:ext>
            </a:extLst>
          </p:cNvPr>
          <p:cNvSpPr/>
          <p:nvPr/>
        </p:nvSpPr>
        <p:spPr>
          <a:xfrm>
            <a:off x="256895" y="6302339"/>
            <a:ext cx="4004027" cy="400110"/>
          </a:xfrm>
          <a:prstGeom prst="roundRect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MEMBER STATE A </a:t>
            </a:r>
          </a:p>
        </p:txBody>
      </p:sp>
      <p:sp>
        <p:nvSpPr>
          <p:cNvPr id="33" name="Rechteck: abgerundete Ecken 32">
            <a:extLst>
              <a:ext uri="{FF2B5EF4-FFF2-40B4-BE49-F238E27FC236}">
                <a16:creationId xmlns:a16="http://schemas.microsoft.com/office/drawing/2014/main" id="{F3D8D018-6877-E729-812A-8534DAC656C7}"/>
              </a:ext>
            </a:extLst>
          </p:cNvPr>
          <p:cNvSpPr/>
          <p:nvPr/>
        </p:nvSpPr>
        <p:spPr>
          <a:xfrm>
            <a:off x="4306641" y="6300343"/>
            <a:ext cx="7762927" cy="400110"/>
          </a:xfrm>
          <a:prstGeom prst="roundRect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MEMBER STATE B </a:t>
            </a:r>
          </a:p>
        </p:txBody>
      </p:sp>
      <p:sp>
        <p:nvSpPr>
          <p:cNvPr id="36" name="!!Inhaltsbalken">
            <a:extLst>
              <a:ext uri="{FF2B5EF4-FFF2-40B4-BE49-F238E27FC236}">
                <a16:creationId xmlns:a16="http://schemas.microsoft.com/office/drawing/2014/main" id="{73EA4D20-BB2E-6FA1-D2AC-49779E365353}"/>
              </a:ext>
            </a:extLst>
          </p:cNvPr>
          <p:cNvSpPr/>
          <p:nvPr/>
        </p:nvSpPr>
        <p:spPr>
          <a:xfrm rot="5400000">
            <a:off x="2049471" y="3807021"/>
            <a:ext cx="4468621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6" name="Brief Icon" descr="Papier">
            <a:extLst>
              <a:ext uri="{FF2B5EF4-FFF2-40B4-BE49-F238E27FC236}">
                <a16:creationId xmlns:a16="http://schemas.microsoft.com/office/drawing/2014/main" id="{0DE0CCD0-4F7A-9AE1-9D2C-7A78B234878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981081" y="3104403"/>
            <a:ext cx="1210960" cy="1210960"/>
          </a:xfrm>
          <a:prstGeom prst="rect">
            <a:avLst/>
          </a:prstGeom>
        </p:spPr>
      </p:pic>
      <p:sp>
        <p:nvSpPr>
          <p:cNvPr id="7" name="ESO">
            <a:extLst>
              <a:ext uri="{FF2B5EF4-FFF2-40B4-BE49-F238E27FC236}">
                <a16:creationId xmlns:a16="http://schemas.microsoft.com/office/drawing/2014/main" id="{2D026D0F-62EC-9E75-3E71-AEEA733207B7}"/>
              </a:ext>
            </a:extLst>
          </p:cNvPr>
          <p:cNvSpPr txBox="1"/>
          <p:nvPr/>
        </p:nvSpPr>
        <p:spPr>
          <a:xfrm>
            <a:off x="5243262" y="3479050"/>
            <a:ext cx="686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ESO</a:t>
            </a:r>
          </a:p>
        </p:txBody>
      </p:sp>
      <p:pic>
        <p:nvPicPr>
          <p:cNvPr id="4" name="Mensch Icon" descr="Männliches Profil">
            <a:extLst>
              <a:ext uri="{FF2B5EF4-FFF2-40B4-BE49-F238E27FC236}">
                <a16:creationId xmlns:a16="http://schemas.microsoft.com/office/drawing/2014/main" id="{3C31AB08-3938-126F-86D6-26C518D1EE3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487145" y="2894920"/>
            <a:ext cx="1344857" cy="1344857"/>
          </a:xfrm>
          <a:prstGeom prst="rect">
            <a:avLst/>
          </a:prstGeom>
        </p:spPr>
      </p:pic>
      <p:sp>
        <p:nvSpPr>
          <p:cNvPr id="9" name="issuing authority">
            <a:extLst>
              <a:ext uri="{FF2B5EF4-FFF2-40B4-BE49-F238E27FC236}">
                <a16:creationId xmlns:a16="http://schemas.microsoft.com/office/drawing/2014/main" id="{5BB7F058-DF88-976A-A1F3-79D8B8BA2BE9}"/>
              </a:ext>
            </a:extLst>
          </p:cNvPr>
          <p:cNvSpPr txBox="1"/>
          <p:nvPr/>
        </p:nvSpPr>
        <p:spPr>
          <a:xfrm>
            <a:off x="808338" y="5398435"/>
            <a:ext cx="2755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issuing</a:t>
            </a:r>
            <a:r>
              <a:rPr lang="de-DE" sz="2800" dirty="0"/>
              <a:t> </a:t>
            </a:r>
            <a:r>
              <a:rPr lang="de-DE" sz="2800" dirty="0" err="1"/>
              <a:t>authority</a:t>
            </a:r>
            <a:r>
              <a:rPr lang="de-DE" sz="2800" dirty="0"/>
              <a:t> </a:t>
            </a:r>
          </a:p>
        </p:txBody>
      </p:sp>
      <p:sp>
        <p:nvSpPr>
          <p:cNvPr id="12" name="executing authority">
            <a:extLst>
              <a:ext uri="{FF2B5EF4-FFF2-40B4-BE49-F238E27FC236}">
                <a16:creationId xmlns:a16="http://schemas.microsoft.com/office/drawing/2014/main" id="{8B550CF5-CF8F-80BF-D2C9-E5230297739E}"/>
              </a:ext>
            </a:extLst>
          </p:cNvPr>
          <p:cNvSpPr txBox="1"/>
          <p:nvPr/>
        </p:nvSpPr>
        <p:spPr>
          <a:xfrm>
            <a:off x="5052076" y="5422008"/>
            <a:ext cx="31712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executing</a:t>
            </a:r>
            <a:r>
              <a:rPr lang="de-DE" sz="2800" dirty="0"/>
              <a:t> </a:t>
            </a:r>
            <a:r>
              <a:rPr lang="de-DE" sz="2800" dirty="0" err="1"/>
              <a:t>authority</a:t>
            </a:r>
            <a:r>
              <a:rPr lang="de-DE" sz="2800" dirty="0"/>
              <a:t> 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465E6F2-A175-7AF2-9D98-4427D45325F4}"/>
              </a:ext>
            </a:extLst>
          </p:cNvPr>
          <p:cNvSpPr txBox="1"/>
          <p:nvPr/>
        </p:nvSpPr>
        <p:spPr>
          <a:xfrm>
            <a:off x="9635978" y="5422008"/>
            <a:ext cx="1311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suspect</a:t>
            </a:r>
            <a:endParaRPr lang="de-DE" sz="2800" dirty="0"/>
          </a:p>
        </p:txBody>
      </p:sp>
      <p:pic>
        <p:nvPicPr>
          <p:cNvPr id="2" name="Lupe" descr="Lupe">
            <a:extLst>
              <a:ext uri="{FF2B5EF4-FFF2-40B4-BE49-F238E27FC236}">
                <a16:creationId xmlns:a16="http://schemas.microsoft.com/office/drawing/2014/main" id="{17358F97-7992-1999-1AAD-EDE2BB27972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837221" y="2233117"/>
            <a:ext cx="3354779" cy="335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907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7178D8-1EFA-C706-014F-B7D16B4823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Männliches Profil">
            <a:extLst>
              <a:ext uri="{FF2B5EF4-FFF2-40B4-BE49-F238E27FC236}">
                <a16:creationId xmlns:a16="http://schemas.microsoft.com/office/drawing/2014/main" id="{1B7DF43E-B772-DE30-D3B1-D890C81A531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87144" y="2883268"/>
            <a:ext cx="1344857" cy="1344857"/>
          </a:xfrm>
          <a:prstGeom prst="rect">
            <a:avLst/>
          </a:prstGeom>
        </p:spPr>
      </p:pic>
      <p:pic>
        <p:nvPicPr>
          <p:cNvPr id="41" name="Logo" descr="Home">
            <a:extLst>
              <a:ext uri="{FF2B5EF4-FFF2-40B4-BE49-F238E27FC236}">
                <a16:creationId xmlns:a16="http://schemas.microsoft.com/office/drawing/2014/main" id="{2A731644-BC1A-13C6-8F48-19D56AF123A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9" y="128006"/>
            <a:ext cx="3647862" cy="163081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Ellipse 29">
            <a:extLst>
              <a:ext uri="{FF2B5EF4-FFF2-40B4-BE49-F238E27FC236}">
                <a16:creationId xmlns:a16="http://schemas.microsoft.com/office/drawing/2014/main" id="{24ED8FC1-B4A5-5A8D-08D5-F5603F15E4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5597404" y="2521540"/>
            <a:ext cx="2090234" cy="2090234"/>
          </a:xfrm>
          <a:prstGeom prst="ellipse">
            <a:avLst/>
          </a:prstGeom>
          <a:noFill/>
          <a:ln w="3175">
            <a:solidFill>
              <a:srgbClr val="5761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0"/>
            <a:endParaRPr lang="de-DE" noProof="0"/>
          </a:p>
        </p:txBody>
      </p:sp>
      <p:pic>
        <p:nvPicPr>
          <p:cNvPr id="32" name="Behörde Icon" descr="Gebäude">
            <a:extLst>
              <a:ext uri="{FF2B5EF4-FFF2-40B4-BE49-F238E27FC236}">
                <a16:creationId xmlns:a16="http://schemas.microsoft.com/office/drawing/2014/main" id="{FB1401F1-79F8-2023-F10B-4D413F437D4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42667" y="2719576"/>
            <a:ext cx="1590073" cy="1590073"/>
          </a:xfrm>
          <a:prstGeom prst="rect">
            <a:avLst/>
          </a:prstGeom>
        </p:spPr>
      </p:pic>
      <p:sp>
        <p:nvSpPr>
          <p:cNvPr id="10" name="Titel">
            <a:extLst>
              <a:ext uri="{FF2B5EF4-FFF2-40B4-BE49-F238E27FC236}">
                <a16:creationId xmlns:a16="http://schemas.microsoft.com/office/drawing/2014/main" id="{22B6A144-5424-111C-E40A-23FA3E9752BE}"/>
              </a:ext>
            </a:extLst>
          </p:cNvPr>
          <p:cNvSpPr txBox="1">
            <a:spLocks/>
          </p:cNvSpPr>
          <p:nvPr/>
        </p:nvSpPr>
        <p:spPr>
          <a:xfrm>
            <a:off x="2979324" y="557657"/>
            <a:ext cx="9762189" cy="7715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b="1" dirty="0">
                <a:solidFill>
                  <a:srgbClr val="1133A0"/>
                </a:solidFill>
              </a:rPr>
              <a:t>ESO</a:t>
            </a:r>
            <a:r>
              <a:rPr lang="de-DE" sz="4800" dirty="0">
                <a:solidFill>
                  <a:srgbClr val="1133A0"/>
                </a:solidFill>
              </a:rPr>
              <a:t> – </a:t>
            </a:r>
            <a:r>
              <a:rPr lang="de-DE" sz="4800" dirty="0" err="1">
                <a:solidFill>
                  <a:srgbClr val="1133A0"/>
                </a:solidFill>
              </a:rPr>
              <a:t>current</a:t>
            </a:r>
            <a:r>
              <a:rPr lang="de-DE" sz="4800" dirty="0">
                <a:solidFill>
                  <a:srgbClr val="1133A0"/>
                </a:solidFill>
              </a:rPr>
              <a:t> </a:t>
            </a:r>
            <a:r>
              <a:rPr lang="de-DE" sz="4800" dirty="0" err="1">
                <a:solidFill>
                  <a:srgbClr val="1133A0"/>
                </a:solidFill>
              </a:rPr>
              <a:t>challenges</a:t>
            </a:r>
            <a:r>
              <a:rPr lang="de-DE" sz="4800" dirty="0">
                <a:solidFill>
                  <a:srgbClr val="1133A0"/>
                </a:solidFill>
              </a:rPr>
              <a:t> </a:t>
            </a:r>
            <a:endParaRPr lang="de-DE" sz="4800" dirty="0"/>
          </a:p>
        </p:txBody>
      </p:sp>
      <p:sp>
        <p:nvSpPr>
          <p:cNvPr id="20" name="!!Inhaltsbalken">
            <a:extLst>
              <a:ext uri="{FF2B5EF4-FFF2-40B4-BE49-F238E27FC236}">
                <a16:creationId xmlns:a16="http://schemas.microsoft.com/office/drawing/2014/main" id="{1662C292-D8BD-60BC-2BBF-BA4296F343D3}"/>
              </a:ext>
            </a:extLst>
          </p:cNvPr>
          <p:cNvSpPr/>
          <p:nvPr/>
        </p:nvSpPr>
        <p:spPr>
          <a:xfrm flipV="1">
            <a:off x="3186261" y="1474952"/>
            <a:ext cx="9005740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!!Gliederungspunkt1">
            <a:extLst>
              <a:ext uri="{FF2B5EF4-FFF2-40B4-BE49-F238E27FC236}">
                <a16:creationId xmlns:a16="http://schemas.microsoft.com/office/drawing/2014/main" id="{2CE33913-24C6-184C-7113-273463AEAACD}"/>
              </a:ext>
            </a:extLst>
          </p:cNvPr>
          <p:cNvSpPr/>
          <p:nvPr/>
        </p:nvSpPr>
        <p:spPr>
          <a:xfrm>
            <a:off x="786551" y="551610"/>
            <a:ext cx="783602" cy="783602"/>
          </a:xfrm>
          <a:prstGeom prst="ellipse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+mj-lt"/>
              </a:rPr>
              <a:t>2</a:t>
            </a:r>
          </a:p>
        </p:txBody>
      </p:sp>
      <p:pic>
        <p:nvPicPr>
          <p:cNvPr id="26" name="Court Icon" descr="Bank">
            <a:extLst>
              <a:ext uri="{FF2B5EF4-FFF2-40B4-BE49-F238E27FC236}">
                <a16:creationId xmlns:a16="http://schemas.microsoft.com/office/drawing/2014/main" id="{ADA619D8-AB4C-D8EB-2A0E-7A286FD9466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312540" y="2675125"/>
            <a:ext cx="1703906" cy="1703906"/>
          </a:xfrm>
          <a:prstGeom prst="rect">
            <a:avLst/>
          </a:prstGeom>
        </p:spPr>
      </p:pic>
      <p:sp>
        <p:nvSpPr>
          <p:cNvPr id="27" name="Ellipse 26">
            <a:extLst>
              <a:ext uri="{FF2B5EF4-FFF2-40B4-BE49-F238E27FC236}">
                <a16:creationId xmlns:a16="http://schemas.microsoft.com/office/drawing/2014/main" id="{96C453AA-8A0A-55C0-4615-C437F9BFB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108345" y="2532790"/>
            <a:ext cx="2090234" cy="2090234"/>
          </a:xfrm>
          <a:prstGeom prst="ellipse">
            <a:avLst/>
          </a:prstGeom>
          <a:noFill/>
          <a:ln w="3175">
            <a:solidFill>
              <a:srgbClr val="5761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0"/>
            <a:endParaRPr lang="de-DE" noProof="0"/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3C93EDDE-F374-649C-0828-1C13E9101BB8}"/>
              </a:ext>
            </a:extLst>
          </p:cNvPr>
          <p:cNvSpPr/>
          <p:nvPr/>
        </p:nvSpPr>
        <p:spPr>
          <a:xfrm>
            <a:off x="256895" y="6302339"/>
            <a:ext cx="4004027" cy="400110"/>
          </a:xfrm>
          <a:prstGeom prst="roundRect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MEMBER STATE A </a:t>
            </a:r>
          </a:p>
        </p:txBody>
      </p:sp>
      <p:sp>
        <p:nvSpPr>
          <p:cNvPr id="33" name="Rechteck: abgerundete Ecken 32">
            <a:extLst>
              <a:ext uri="{FF2B5EF4-FFF2-40B4-BE49-F238E27FC236}">
                <a16:creationId xmlns:a16="http://schemas.microsoft.com/office/drawing/2014/main" id="{BA9A21FF-BAD0-943D-35B3-15C92255B368}"/>
              </a:ext>
            </a:extLst>
          </p:cNvPr>
          <p:cNvSpPr/>
          <p:nvPr/>
        </p:nvSpPr>
        <p:spPr>
          <a:xfrm>
            <a:off x="4306641" y="6300343"/>
            <a:ext cx="7762927" cy="400110"/>
          </a:xfrm>
          <a:prstGeom prst="roundRect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MEMBER STATE B </a:t>
            </a:r>
          </a:p>
        </p:txBody>
      </p:sp>
      <p:sp>
        <p:nvSpPr>
          <p:cNvPr id="36" name="!!Inhaltsbalken">
            <a:extLst>
              <a:ext uri="{FF2B5EF4-FFF2-40B4-BE49-F238E27FC236}">
                <a16:creationId xmlns:a16="http://schemas.microsoft.com/office/drawing/2014/main" id="{86689F70-3255-16C8-EF3D-C142BA771570}"/>
              </a:ext>
            </a:extLst>
          </p:cNvPr>
          <p:cNvSpPr/>
          <p:nvPr/>
        </p:nvSpPr>
        <p:spPr>
          <a:xfrm rot="5400000">
            <a:off x="2049471" y="3807021"/>
            <a:ext cx="4468621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8" name="Lupe" descr="Lupe">
            <a:extLst>
              <a:ext uri="{FF2B5EF4-FFF2-40B4-BE49-F238E27FC236}">
                <a16:creationId xmlns:a16="http://schemas.microsoft.com/office/drawing/2014/main" id="{F4F97182-9161-2002-D42F-F6AFF76E770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837221" y="2233117"/>
            <a:ext cx="3354779" cy="3354779"/>
          </a:xfrm>
          <a:prstGeom prst="rect">
            <a:avLst/>
          </a:prstGeom>
        </p:spPr>
      </p:pic>
      <p:sp>
        <p:nvSpPr>
          <p:cNvPr id="9" name="issuing authority">
            <a:extLst>
              <a:ext uri="{FF2B5EF4-FFF2-40B4-BE49-F238E27FC236}">
                <a16:creationId xmlns:a16="http://schemas.microsoft.com/office/drawing/2014/main" id="{6F60D41E-4EA5-7992-8B2D-4A4471978354}"/>
              </a:ext>
            </a:extLst>
          </p:cNvPr>
          <p:cNvSpPr txBox="1"/>
          <p:nvPr/>
        </p:nvSpPr>
        <p:spPr>
          <a:xfrm>
            <a:off x="808338" y="5398435"/>
            <a:ext cx="2755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issuing</a:t>
            </a:r>
            <a:r>
              <a:rPr lang="de-DE" sz="2800" dirty="0"/>
              <a:t> </a:t>
            </a:r>
            <a:r>
              <a:rPr lang="de-DE" sz="2800" dirty="0" err="1"/>
              <a:t>authority</a:t>
            </a:r>
            <a:r>
              <a:rPr lang="de-DE" sz="2800" dirty="0"/>
              <a:t> </a:t>
            </a:r>
          </a:p>
        </p:txBody>
      </p:sp>
      <p:sp>
        <p:nvSpPr>
          <p:cNvPr id="12" name="executing authority">
            <a:extLst>
              <a:ext uri="{FF2B5EF4-FFF2-40B4-BE49-F238E27FC236}">
                <a16:creationId xmlns:a16="http://schemas.microsoft.com/office/drawing/2014/main" id="{56D2BAAE-0173-F82F-EAB3-BC87AAFBE2FA}"/>
              </a:ext>
            </a:extLst>
          </p:cNvPr>
          <p:cNvSpPr txBox="1"/>
          <p:nvPr/>
        </p:nvSpPr>
        <p:spPr>
          <a:xfrm>
            <a:off x="5052076" y="5422008"/>
            <a:ext cx="31712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executing</a:t>
            </a:r>
            <a:r>
              <a:rPr lang="de-DE" sz="2800" dirty="0"/>
              <a:t> </a:t>
            </a:r>
            <a:r>
              <a:rPr lang="de-DE" sz="2800" dirty="0" err="1"/>
              <a:t>authority</a:t>
            </a:r>
            <a:r>
              <a:rPr lang="de-DE" sz="2800" dirty="0"/>
              <a:t> 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D941B4B-F031-5BAA-10E1-E3472F3B551E}"/>
              </a:ext>
            </a:extLst>
          </p:cNvPr>
          <p:cNvSpPr txBox="1"/>
          <p:nvPr/>
        </p:nvSpPr>
        <p:spPr>
          <a:xfrm>
            <a:off x="9635978" y="5422008"/>
            <a:ext cx="1311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suspect</a:t>
            </a:r>
            <a:endParaRPr lang="de-DE" sz="2800" dirty="0"/>
          </a:p>
        </p:txBody>
      </p:sp>
      <p:pic>
        <p:nvPicPr>
          <p:cNvPr id="2" name="Grafik 1" descr="Umschlag">
            <a:extLst>
              <a:ext uri="{FF2B5EF4-FFF2-40B4-BE49-F238E27FC236}">
                <a16:creationId xmlns:a16="http://schemas.microsoft.com/office/drawing/2014/main" id="{17AE0307-211F-C54A-88D8-5C4273CCFBD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041247" y="2980762"/>
            <a:ext cx="1092631" cy="1092631"/>
          </a:xfrm>
          <a:prstGeom prst="rect">
            <a:avLst/>
          </a:prstGeom>
        </p:spPr>
      </p:pic>
      <p:pic>
        <p:nvPicPr>
          <p:cNvPr id="3" name="Grafik 2" descr="Papier">
            <a:extLst>
              <a:ext uri="{FF2B5EF4-FFF2-40B4-BE49-F238E27FC236}">
                <a16:creationId xmlns:a16="http://schemas.microsoft.com/office/drawing/2014/main" id="{9EFEC4BC-EAAC-6D6D-FF48-C08E2884F8F5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684166" y="3017165"/>
            <a:ext cx="1210960" cy="12109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0DF5CEEA-B03C-1D9F-3FB8-3A1941CD6223}"/>
              </a:ext>
            </a:extLst>
          </p:cNvPr>
          <p:cNvSpPr txBox="1"/>
          <p:nvPr/>
        </p:nvSpPr>
        <p:spPr>
          <a:xfrm>
            <a:off x="2908247" y="3391812"/>
            <a:ext cx="784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EAW</a:t>
            </a:r>
          </a:p>
        </p:txBody>
      </p:sp>
      <p:pic>
        <p:nvPicPr>
          <p:cNvPr id="6" name="Grafik 5" descr="Handschellen">
            <a:extLst>
              <a:ext uri="{FF2B5EF4-FFF2-40B4-BE49-F238E27FC236}">
                <a16:creationId xmlns:a16="http://schemas.microsoft.com/office/drawing/2014/main" id="{1D5EB565-7A74-CBAA-3E9F-621C889223DF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779260" y="2896375"/>
            <a:ext cx="1340564" cy="134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7697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2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1.85185E-6 L -0.19778 -1.85185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2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66667E-6 -7.40741E-7 L 0.19779 0.0013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83" y="69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125E-6 -7.40741E-7 L 0.19688 0.0013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44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5E-6 2.59259E-6 L 0.22578 -0.0013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89" y="-69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26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77">
                                          <p:stCondLst>
                                            <p:cond delay="182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5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5" decel="50000">
                                          <p:stCondLst>
                                            <p:cond delay="64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5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5" decel="50000">
                                          <p:stCondLst>
                                            <p:cond delay="133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5">
                                          <p:stCondLst>
                                            <p:cond delay="164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5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5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5" decel="50000">
                                          <p:stCondLst>
                                            <p:cond delay="183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6" presetClass="exit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188D9C-6A4C-8789-46C7-BAF742ED5B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1" descr="Home">
            <a:extLst>
              <a:ext uri="{FF2B5EF4-FFF2-40B4-BE49-F238E27FC236}">
                <a16:creationId xmlns:a16="http://schemas.microsoft.com/office/drawing/2014/main" id="{EACB9F01-62EE-F3A2-EFA0-C8A16341D8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9" y="128006"/>
            <a:ext cx="3647862" cy="163081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itel 8">
            <a:extLst>
              <a:ext uri="{FF2B5EF4-FFF2-40B4-BE49-F238E27FC236}">
                <a16:creationId xmlns:a16="http://schemas.microsoft.com/office/drawing/2014/main" id="{5D85DC31-C911-FB8F-FA35-43AD7158161F}"/>
              </a:ext>
            </a:extLst>
          </p:cNvPr>
          <p:cNvSpPr txBox="1">
            <a:spLocks/>
          </p:cNvSpPr>
          <p:nvPr/>
        </p:nvSpPr>
        <p:spPr>
          <a:xfrm>
            <a:off x="2979324" y="557657"/>
            <a:ext cx="9762189" cy="7715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b="1" dirty="0">
                <a:solidFill>
                  <a:srgbClr val="1133A0"/>
                </a:solidFill>
              </a:rPr>
              <a:t>ESO</a:t>
            </a:r>
            <a:r>
              <a:rPr lang="de-DE" sz="4800" dirty="0">
                <a:solidFill>
                  <a:srgbClr val="1133A0"/>
                </a:solidFill>
              </a:rPr>
              <a:t> – </a:t>
            </a:r>
            <a:r>
              <a:rPr lang="de-DE" sz="4800" dirty="0" err="1">
                <a:solidFill>
                  <a:srgbClr val="1133A0"/>
                </a:solidFill>
              </a:rPr>
              <a:t>recommendations</a:t>
            </a:r>
            <a:endParaRPr lang="de-DE" sz="4800" dirty="0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539EF157-6275-38EA-C51E-69483B2FB34F}"/>
              </a:ext>
            </a:extLst>
          </p:cNvPr>
          <p:cNvSpPr/>
          <p:nvPr/>
        </p:nvSpPr>
        <p:spPr>
          <a:xfrm>
            <a:off x="786551" y="551610"/>
            <a:ext cx="783602" cy="783602"/>
          </a:xfrm>
          <a:prstGeom prst="ellipse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+mj-lt"/>
              </a:rPr>
              <a:t>3</a:t>
            </a:r>
          </a:p>
        </p:txBody>
      </p:sp>
      <p:sp>
        <p:nvSpPr>
          <p:cNvPr id="7" name="!!Inhaltsbalken">
            <a:extLst>
              <a:ext uri="{FF2B5EF4-FFF2-40B4-BE49-F238E27FC236}">
                <a16:creationId xmlns:a16="http://schemas.microsoft.com/office/drawing/2014/main" id="{5A25B019-0AB4-5E23-1FB0-46151A4DAD84}"/>
              </a:ext>
            </a:extLst>
          </p:cNvPr>
          <p:cNvSpPr/>
          <p:nvPr/>
        </p:nvSpPr>
        <p:spPr>
          <a:xfrm rot="10800000" flipV="1">
            <a:off x="3186261" y="1474952"/>
            <a:ext cx="9005740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BCCE4357-8385-BA4C-10B5-C2144F8B8591}"/>
              </a:ext>
            </a:extLst>
          </p:cNvPr>
          <p:cNvSpPr txBox="1"/>
          <p:nvPr/>
        </p:nvSpPr>
        <p:spPr>
          <a:xfrm>
            <a:off x="1292141" y="2030156"/>
            <a:ext cx="10557658" cy="5890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GB" sz="2400" b="1" kern="100" dirty="0">
                <a:solidFill>
                  <a:schemeClr val="tx1"/>
                </a:solidFill>
                <a:ea typeface="Calibri" panose="020F0502020204030204" pitchFamily="34" charset="0"/>
              </a:rPr>
              <a:t> </a:t>
            </a:r>
            <a:r>
              <a:rPr lang="en-GB" sz="2400" b="1" kern="100" dirty="0">
                <a:ea typeface="Calibri" panose="020F0502020204030204" pitchFamily="34" charset="0"/>
              </a:rPr>
              <a:t>l</a:t>
            </a:r>
            <a:r>
              <a:rPr lang="en-GB" sz="2400" b="1" kern="100" dirty="0">
                <a:solidFill>
                  <a:schemeClr val="tx1"/>
                </a:solidFill>
                <a:ea typeface="Calibri" panose="020F0502020204030204" pitchFamily="34" charset="0"/>
              </a:rPr>
              <a:t>imited practical use  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71E20E9D-B56E-4EC8-808D-67DA686F2B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71721" y="2287130"/>
            <a:ext cx="154147" cy="156570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ffectLst>
            <a:glow rad="114300">
              <a:schemeClr val="bg1">
                <a:alpha val="1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de-DE" noProof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4D7E74D8-8044-47D7-B5D0-A2B3AEBBA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72229" y="2242348"/>
            <a:ext cx="154147" cy="156570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ffectLst>
            <a:glow rad="114300">
              <a:schemeClr val="bg1">
                <a:alpha val="1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de-DE" noProof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8C44FF74-E959-4260-BE57-FD621464634A}"/>
              </a:ext>
            </a:extLst>
          </p:cNvPr>
          <p:cNvSpPr/>
          <p:nvPr/>
        </p:nvSpPr>
        <p:spPr>
          <a:xfrm flipV="1">
            <a:off x="919926" y="2315601"/>
            <a:ext cx="128099" cy="128099"/>
          </a:xfrm>
          <a:prstGeom prst="ellipse">
            <a:avLst/>
          </a:prstGeom>
          <a:solidFill>
            <a:srgbClr val="FBB3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E3D18359-CFDB-4644-B719-E59C950E06E6}"/>
              </a:ext>
            </a:extLst>
          </p:cNvPr>
          <p:cNvSpPr/>
          <p:nvPr/>
        </p:nvSpPr>
        <p:spPr>
          <a:xfrm flipV="1">
            <a:off x="857932" y="2253139"/>
            <a:ext cx="252087" cy="252087"/>
          </a:xfrm>
          <a:prstGeom prst="ellipse">
            <a:avLst/>
          </a:prstGeom>
          <a:noFill/>
          <a:ln w="19050">
            <a:solidFill>
              <a:schemeClr val="accent4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198C79BC-374C-4AB8-BB57-511858C2EA85}"/>
              </a:ext>
            </a:extLst>
          </p:cNvPr>
          <p:cNvSpPr/>
          <p:nvPr/>
        </p:nvSpPr>
        <p:spPr>
          <a:xfrm flipV="1">
            <a:off x="789597" y="2182423"/>
            <a:ext cx="388755" cy="388755"/>
          </a:xfrm>
          <a:prstGeom prst="ellipse">
            <a:avLst/>
          </a:prstGeom>
          <a:noFill/>
          <a:ln w="38100">
            <a:solidFill>
              <a:schemeClr val="accent4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Pfeil: nach rechts 13">
            <a:extLst>
              <a:ext uri="{FF2B5EF4-FFF2-40B4-BE49-F238E27FC236}">
                <a16:creationId xmlns:a16="http://schemas.microsoft.com/office/drawing/2014/main" id="{50A02032-1874-40EF-A2E1-69E50D893EF4}"/>
              </a:ext>
            </a:extLst>
          </p:cNvPr>
          <p:cNvSpPr/>
          <p:nvPr/>
        </p:nvSpPr>
        <p:spPr>
          <a:xfrm>
            <a:off x="4276077" y="2156602"/>
            <a:ext cx="978408" cy="484632"/>
          </a:xfrm>
          <a:prstGeom prst="rightArrow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23771015-73FE-400D-9D98-632871D13BF1}"/>
              </a:ext>
            </a:extLst>
          </p:cNvPr>
          <p:cNvSpPr/>
          <p:nvPr/>
        </p:nvSpPr>
        <p:spPr>
          <a:xfrm>
            <a:off x="5370722" y="2023590"/>
            <a:ext cx="6747753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GB" sz="2400" b="1" kern="100" dirty="0">
                <a:ea typeface="Calibri" panose="020F0502020204030204" pitchFamily="34" charset="0"/>
              </a:rPr>
              <a:t>extending the scope of FD </a:t>
            </a:r>
            <a:r>
              <a:rPr lang="en-US" sz="2400" b="1" dirty="0"/>
              <a:t>2009/829/JHA</a:t>
            </a:r>
            <a:endParaRPr lang="en-GB" sz="2400" b="1" kern="100" dirty="0">
              <a:ea typeface="Calibri" panose="020F0502020204030204" pitchFamily="34" charset="0"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EDB5EF6F-CAD1-4D0F-8FDF-D9B9B0377917}"/>
              </a:ext>
            </a:extLst>
          </p:cNvPr>
          <p:cNvSpPr/>
          <p:nvPr/>
        </p:nvSpPr>
        <p:spPr>
          <a:xfrm>
            <a:off x="786551" y="2994782"/>
            <a:ext cx="11178470" cy="2907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GB" sz="2400" b="1" kern="100" dirty="0">
                <a:ea typeface="Calibri" panose="020F0502020204030204" pitchFamily="34" charset="0"/>
              </a:rPr>
              <a:t>EU legislator: </a:t>
            </a:r>
            <a:r>
              <a:rPr lang="en-GB" sz="2400" kern="100" dirty="0">
                <a:ea typeface="Calibri" panose="020F0502020204030204" pitchFamily="34" charset="0"/>
              </a:rPr>
              <a:t>Introduce a legal basis for issuing an ESO when the suspect has already left the issuing Member State.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GB" sz="2400" b="1" kern="100" dirty="0">
                <a:ea typeface="Calibri" panose="020F0502020204030204" pitchFamily="34" charset="0"/>
                <a:cs typeface="Arial" panose="020B0604020202020204" pitchFamily="34" charset="0"/>
              </a:rPr>
              <a:t>national legislators:</a:t>
            </a:r>
            <a:r>
              <a:rPr lang="de-DE" sz="2400" b="1" kern="1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kern="100" dirty="0">
                <a:ea typeface="Calibri" panose="020F0502020204030204" pitchFamily="34" charset="0"/>
                <a:cs typeface="Arial" panose="020B0604020202020204" pitchFamily="34" charset="0"/>
              </a:rPr>
              <a:t>Withdraw the notification on the basis of Article 21(3) of FD 2009/829/JHA in order to remove an obstacle for issuing an ESO for a ‘less serious offence’ carrying a sentence of less than 12 months in the issuing Member State.</a:t>
            </a:r>
            <a:endParaRPr lang="de-DE" sz="2400" kern="1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66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" grpId="0" animBg="1"/>
      <p:bldP spid="12" grpId="0" animBg="1"/>
      <p:bldP spid="13" grpId="0" animBg="1"/>
      <p:bldP spid="14" grpId="0" animBg="1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188D9C-6A4C-8789-46C7-BAF742ED5B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BCCE4357-8385-BA4C-10B5-C2144F8B8591}"/>
              </a:ext>
            </a:extLst>
          </p:cNvPr>
          <p:cNvSpPr txBox="1"/>
          <p:nvPr/>
        </p:nvSpPr>
        <p:spPr>
          <a:xfrm>
            <a:off x="1292141" y="1783666"/>
            <a:ext cx="10557658" cy="5890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GB" sz="2400" b="1" kern="100" dirty="0">
                <a:ea typeface="Calibri" panose="020F0502020204030204" pitchFamily="34" charset="0"/>
              </a:rPr>
              <a:t>complex and cumbersome procedure </a:t>
            </a:r>
            <a:endParaRPr lang="en-GB" sz="2400" b="1" kern="100" dirty="0">
              <a:solidFill>
                <a:schemeClr val="tx1"/>
              </a:solidFill>
              <a:ea typeface="Calibri" panose="020F0502020204030204" pitchFamily="34" charset="0"/>
            </a:endParaRPr>
          </a:p>
        </p:txBody>
      </p:sp>
      <p:pic>
        <p:nvPicPr>
          <p:cNvPr id="41" name="Picture 1" descr="Home">
            <a:extLst>
              <a:ext uri="{FF2B5EF4-FFF2-40B4-BE49-F238E27FC236}">
                <a16:creationId xmlns:a16="http://schemas.microsoft.com/office/drawing/2014/main" id="{EACB9F01-62EE-F3A2-EFA0-C8A16341D8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9" y="128006"/>
            <a:ext cx="3647862" cy="163081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itel 8">
            <a:extLst>
              <a:ext uri="{FF2B5EF4-FFF2-40B4-BE49-F238E27FC236}">
                <a16:creationId xmlns:a16="http://schemas.microsoft.com/office/drawing/2014/main" id="{5D85DC31-C911-FB8F-FA35-43AD7158161F}"/>
              </a:ext>
            </a:extLst>
          </p:cNvPr>
          <p:cNvSpPr txBox="1">
            <a:spLocks/>
          </p:cNvSpPr>
          <p:nvPr/>
        </p:nvSpPr>
        <p:spPr>
          <a:xfrm>
            <a:off x="2979324" y="557657"/>
            <a:ext cx="9762189" cy="7715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b="1" dirty="0">
                <a:solidFill>
                  <a:srgbClr val="1133A0"/>
                </a:solidFill>
              </a:rPr>
              <a:t>ESO</a:t>
            </a:r>
            <a:r>
              <a:rPr lang="de-DE" sz="4800" dirty="0">
                <a:solidFill>
                  <a:srgbClr val="1133A0"/>
                </a:solidFill>
              </a:rPr>
              <a:t> – </a:t>
            </a:r>
            <a:r>
              <a:rPr lang="de-DE" sz="4800" dirty="0" err="1">
                <a:solidFill>
                  <a:srgbClr val="1133A0"/>
                </a:solidFill>
              </a:rPr>
              <a:t>recommendations</a:t>
            </a:r>
            <a:endParaRPr lang="de-DE" sz="4800" dirty="0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539EF157-6275-38EA-C51E-69483B2FB34F}"/>
              </a:ext>
            </a:extLst>
          </p:cNvPr>
          <p:cNvSpPr/>
          <p:nvPr/>
        </p:nvSpPr>
        <p:spPr>
          <a:xfrm>
            <a:off x="786551" y="551610"/>
            <a:ext cx="783602" cy="783602"/>
          </a:xfrm>
          <a:prstGeom prst="ellipse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+mj-lt"/>
              </a:rPr>
              <a:t>3</a:t>
            </a:r>
          </a:p>
        </p:txBody>
      </p:sp>
      <p:sp>
        <p:nvSpPr>
          <p:cNvPr id="7" name="!!Inhaltsbalken">
            <a:extLst>
              <a:ext uri="{FF2B5EF4-FFF2-40B4-BE49-F238E27FC236}">
                <a16:creationId xmlns:a16="http://schemas.microsoft.com/office/drawing/2014/main" id="{5A25B019-0AB4-5E23-1FB0-46151A4DAD84}"/>
              </a:ext>
            </a:extLst>
          </p:cNvPr>
          <p:cNvSpPr/>
          <p:nvPr/>
        </p:nvSpPr>
        <p:spPr>
          <a:xfrm rot="10800000" flipV="1">
            <a:off x="3186261" y="1474952"/>
            <a:ext cx="9005740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71E20E9D-B56E-4EC8-808D-67DA686F2B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71721" y="2040640"/>
            <a:ext cx="154147" cy="156570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ffectLst>
            <a:glow rad="114300">
              <a:schemeClr val="bg1">
                <a:alpha val="1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de-DE" noProof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4D7E74D8-8044-47D7-B5D0-A2B3AEBBA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72229" y="1995858"/>
            <a:ext cx="154147" cy="156570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ffectLst>
            <a:glow rad="114300">
              <a:schemeClr val="bg1">
                <a:alpha val="1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de-DE" noProof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8C44FF74-E959-4260-BE57-FD621464634A}"/>
              </a:ext>
            </a:extLst>
          </p:cNvPr>
          <p:cNvSpPr/>
          <p:nvPr/>
        </p:nvSpPr>
        <p:spPr>
          <a:xfrm flipV="1">
            <a:off x="919926" y="2069111"/>
            <a:ext cx="128099" cy="128099"/>
          </a:xfrm>
          <a:prstGeom prst="ellipse">
            <a:avLst/>
          </a:prstGeom>
          <a:solidFill>
            <a:srgbClr val="FBB3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E3D18359-CFDB-4644-B719-E59C950E06E6}"/>
              </a:ext>
            </a:extLst>
          </p:cNvPr>
          <p:cNvSpPr/>
          <p:nvPr/>
        </p:nvSpPr>
        <p:spPr>
          <a:xfrm flipV="1">
            <a:off x="857932" y="2006649"/>
            <a:ext cx="252087" cy="252087"/>
          </a:xfrm>
          <a:prstGeom prst="ellipse">
            <a:avLst/>
          </a:prstGeom>
          <a:noFill/>
          <a:ln w="19050">
            <a:solidFill>
              <a:schemeClr val="accent4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198C79BC-374C-4AB8-BB57-511858C2EA85}"/>
              </a:ext>
            </a:extLst>
          </p:cNvPr>
          <p:cNvSpPr/>
          <p:nvPr/>
        </p:nvSpPr>
        <p:spPr>
          <a:xfrm flipV="1">
            <a:off x="789597" y="1935933"/>
            <a:ext cx="388755" cy="388755"/>
          </a:xfrm>
          <a:prstGeom prst="ellipse">
            <a:avLst/>
          </a:prstGeom>
          <a:noFill/>
          <a:ln w="38100">
            <a:solidFill>
              <a:schemeClr val="accent4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Pfeil: nach rechts 13">
            <a:extLst>
              <a:ext uri="{FF2B5EF4-FFF2-40B4-BE49-F238E27FC236}">
                <a16:creationId xmlns:a16="http://schemas.microsoft.com/office/drawing/2014/main" id="{50A02032-1874-40EF-A2E1-69E50D893EF4}"/>
              </a:ext>
            </a:extLst>
          </p:cNvPr>
          <p:cNvSpPr/>
          <p:nvPr/>
        </p:nvSpPr>
        <p:spPr>
          <a:xfrm>
            <a:off x="6371140" y="1916154"/>
            <a:ext cx="978408" cy="484632"/>
          </a:xfrm>
          <a:prstGeom prst="rightArrow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23771015-73FE-400D-9D98-632871D13BF1}"/>
              </a:ext>
            </a:extLst>
          </p:cNvPr>
          <p:cNvSpPr/>
          <p:nvPr/>
        </p:nvSpPr>
        <p:spPr>
          <a:xfrm>
            <a:off x="7525982" y="1773943"/>
            <a:ext cx="6747753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GB" sz="2400" b="1" kern="100" dirty="0">
                <a:ea typeface="Calibri" panose="020F0502020204030204" pitchFamily="34" charset="0"/>
              </a:rPr>
              <a:t>combined alternative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EDB5EF6F-CAD1-4D0F-8FDF-D9B9B0377917}"/>
              </a:ext>
            </a:extLst>
          </p:cNvPr>
          <p:cNvSpPr/>
          <p:nvPr/>
        </p:nvSpPr>
        <p:spPr>
          <a:xfrm>
            <a:off x="781905" y="2704946"/>
            <a:ext cx="10685747" cy="3112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GB" sz="2400" b="1" kern="100" dirty="0">
                <a:ea typeface="Calibri" panose="020F0502020204030204" pitchFamily="34" charset="0"/>
                <a:hlinkClick r:id="rId4" action="ppaction://hlinksldjump"/>
              </a:rPr>
              <a:t>substitution model (ESO requires a detention order and suspends its execution) </a:t>
            </a:r>
            <a:endParaRPr lang="en-GB" sz="2400" b="1" kern="100" dirty="0">
              <a:ea typeface="Calibri" panose="020F0502020204030204" pitchFamily="34" charset="0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→"/>
            </a:pPr>
            <a:r>
              <a:rPr lang="en-GB" sz="2400" kern="100" dirty="0">
                <a:ea typeface="Calibri" panose="020F0502020204030204" pitchFamily="34" charset="0"/>
              </a:rPr>
              <a:t>simultaneous issuance of ESO and EAW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GB" sz="2400" b="1" kern="100" dirty="0">
                <a:ea typeface="Calibri" panose="020F0502020204030204" pitchFamily="34" charset="0"/>
                <a:cs typeface="Arial" panose="020B0604020202020204" pitchFamily="34" charset="0"/>
                <a:hlinkClick r:id="rId5" action="ppaction://hlinksldjump"/>
              </a:rPr>
              <a:t>stage model (ESO precedes the issuing of a detention order / EAW): </a:t>
            </a:r>
            <a:endParaRPr lang="en-GB" sz="2400" b="1" kern="1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→"/>
            </a:pPr>
            <a:r>
              <a:rPr lang="en-GB" sz="2400" kern="100" dirty="0">
                <a:ea typeface="Calibri" panose="020F0502020204030204" pitchFamily="34" charset="0"/>
                <a:cs typeface="Arial" panose="020B0604020202020204" pitchFamily="34" charset="0"/>
              </a:rPr>
              <a:t>ESO with option for provisional arrest and detention, pending the issuing authority’s decision on issuing an EAW </a:t>
            </a:r>
          </a:p>
        </p:txBody>
      </p:sp>
    </p:spTree>
    <p:extLst>
      <p:ext uri="{BB962C8B-B14F-4D97-AF65-F5344CB8AC3E}">
        <p14:creationId xmlns:p14="http://schemas.microsoft.com/office/powerpoint/2010/main" val="360278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" grpId="0" animBg="1"/>
      <p:bldP spid="12" grpId="0" animBg="1"/>
      <p:bldP spid="13" grpId="0" animBg="1"/>
      <p:bldP spid="14" grpId="0" animBg="1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E44148-9E3D-C058-4873-F79FF5F367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Logo" descr="Home">
            <a:extLst>
              <a:ext uri="{FF2B5EF4-FFF2-40B4-BE49-F238E27FC236}">
                <a16:creationId xmlns:a16="http://schemas.microsoft.com/office/drawing/2014/main" id="{602D7BD1-38AD-B451-1138-A68DE79C3D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9" y="128006"/>
            <a:ext cx="3647862" cy="163081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Ellipse 29">
            <a:extLst>
              <a:ext uri="{FF2B5EF4-FFF2-40B4-BE49-F238E27FC236}">
                <a16:creationId xmlns:a16="http://schemas.microsoft.com/office/drawing/2014/main" id="{D02A2C11-793F-A185-0E9A-EB742B231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5597404" y="2521540"/>
            <a:ext cx="2090234" cy="2090234"/>
          </a:xfrm>
          <a:prstGeom prst="ellipse">
            <a:avLst/>
          </a:prstGeom>
          <a:noFill/>
          <a:ln w="3175">
            <a:solidFill>
              <a:srgbClr val="5761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0"/>
            <a:endParaRPr lang="de-DE" noProof="0"/>
          </a:p>
        </p:txBody>
      </p:sp>
      <p:pic>
        <p:nvPicPr>
          <p:cNvPr id="32" name="Behörde Icon" descr="Gebäude">
            <a:extLst>
              <a:ext uri="{FF2B5EF4-FFF2-40B4-BE49-F238E27FC236}">
                <a16:creationId xmlns:a16="http://schemas.microsoft.com/office/drawing/2014/main" id="{61EC1953-DBA0-D1BE-C55C-1299280240C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42667" y="2719576"/>
            <a:ext cx="1590073" cy="1590073"/>
          </a:xfrm>
          <a:prstGeom prst="rect">
            <a:avLst/>
          </a:prstGeom>
        </p:spPr>
      </p:pic>
      <p:sp>
        <p:nvSpPr>
          <p:cNvPr id="10" name="Titel">
            <a:extLst>
              <a:ext uri="{FF2B5EF4-FFF2-40B4-BE49-F238E27FC236}">
                <a16:creationId xmlns:a16="http://schemas.microsoft.com/office/drawing/2014/main" id="{458A93FC-AE34-3900-C372-603DCC4BD10F}"/>
              </a:ext>
            </a:extLst>
          </p:cNvPr>
          <p:cNvSpPr txBox="1">
            <a:spLocks/>
          </p:cNvSpPr>
          <p:nvPr/>
        </p:nvSpPr>
        <p:spPr>
          <a:xfrm>
            <a:off x="2979324" y="557657"/>
            <a:ext cx="9762189" cy="7715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b="1" dirty="0">
                <a:solidFill>
                  <a:srgbClr val="1133A0"/>
                </a:solidFill>
              </a:rPr>
              <a:t>ESO</a:t>
            </a:r>
            <a:r>
              <a:rPr lang="de-DE" sz="4800" dirty="0">
                <a:solidFill>
                  <a:srgbClr val="1133A0"/>
                </a:solidFill>
              </a:rPr>
              <a:t> – </a:t>
            </a:r>
            <a:r>
              <a:rPr lang="de-DE" sz="4800" dirty="0" err="1">
                <a:solidFill>
                  <a:srgbClr val="1133A0"/>
                </a:solidFill>
              </a:rPr>
              <a:t>substitution</a:t>
            </a:r>
            <a:r>
              <a:rPr lang="de-DE" sz="4800" dirty="0">
                <a:solidFill>
                  <a:srgbClr val="1133A0"/>
                </a:solidFill>
              </a:rPr>
              <a:t> </a:t>
            </a:r>
            <a:r>
              <a:rPr lang="de-DE" sz="4800" dirty="0" err="1">
                <a:solidFill>
                  <a:srgbClr val="1133A0"/>
                </a:solidFill>
              </a:rPr>
              <a:t>model</a:t>
            </a:r>
            <a:endParaRPr lang="de-DE" sz="4800" dirty="0"/>
          </a:p>
        </p:txBody>
      </p:sp>
      <p:sp>
        <p:nvSpPr>
          <p:cNvPr id="20" name="!!Inhaltsbalken">
            <a:extLst>
              <a:ext uri="{FF2B5EF4-FFF2-40B4-BE49-F238E27FC236}">
                <a16:creationId xmlns:a16="http://schemas.microsoft.com/office/drawing/2014/main" id="{00823B4A-5C5D-3E32-85F1-CD3D7C5F8B55}"/>
              </a:ext>
            </a:extLst>
          </p:cNvPr>
          <p:cNvSpPr/>
          <p:nvPr/>
        </p:nvSpPr>
        <p:spPr>
          <a:xfrm flipV="1">
            <a:off x="3186261" y="1474952"/>
            <a:ext cx="9005740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!!Gliederungspunkt1">
            <a:extLst>
              <a:ext uri="{FF2B5EF4-FFF2-40B4-BE49-F238E27FC236}">
                <a16:creationId xmlns:a16="http://schemas.microsoft.com/office/drawing/2014/main" id="{7F039840-C08E-D61D-7C95-C547958D5A66}"/>
              </a:ext>
            </a:extLst>
          </p:cNvPr>
          <p:cNvSpPr/>
          <p:nvPr/>
        </p:nvSpPr>
        <p:spPr>
          <a:xfrm>
            <a:off x="786551" y="551610"/>
            <a:ext cx="783602" cy="783602"/>
          </a:xfrm>
          <a:prstGeom prst="ellipse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+mj-lt"/>
              </a:rPr>
              <a:t>3</a:t>
            </a:r>
          </a:p>
        </p:txBody>
      </p:sp>
      <p:pic>
        <p:nvPicPr>
          <p:cNvPr id="26" name="Court Icon" descr="Bank">
            <a:extLst>
              <a:ext uri="{FF2B5EF4-FFF2-40B4-BE49-F238E27FC236}">
                <a16:creationId xmlns:a16="http://schemas.microsoft.com/office/drawing/2014/main" id="{09010589-10FA-024B-90E2-56342E07B41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12540" y="2675125"/>
            <a:ext cx="1703906" cy="1703906"/>
          </a:xfrm>
          <a:prstGeom prst="rect">
            <a:avLst/>
          </a:prstGeom>
        </p:spPr>
      </p:pic>
      <p:sp>
        <p:nvSpPr>
          <p:cNvPr id="27" name="Ellipse 26">
            <a:extLst>
              <a:ext uri="{FF2B5EF4-FFF2-40B4-BE49-F238E27FC236}">
                <a16:creationId xmlns:a16="http://schemas.microsoft.com/office/drawing/2014/main" id="{44C10DDD-3D56-ADE6-C5A6-085E55252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108345" y="2532790"/>
            <a:ext cx="2090234" cy="2090234"/>
          </a:xfrm>
          <a:prstGeom prst="ellipse">
            <a:avLst/>
          </a:prstGeom>
          <a:noFill/>
          <a:ln w="3175">
            <a:solidFill>
              <a:srgbClr val="5761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0"/>
            <a:endParaRPr lang="de-DE" noProof="0"/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56BB020D-D447-7328-3DEC-7D07D7F25CF2}"/>
              </a:ext>
            </a:extLst>
          </p:cNvPr>
          <p:cNvSpPr/>
          <p:nvPr/>
        </p:nvSpPr>
        <p:spPr>
          <a:xfrm>
            <a:off x="256895" y="6302339"/>
            <a:ext cx="4004027" cy="400110"/>
          </a:xfrm>
          <a:prstGeom prst="roundRect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MEMBER STATE A </a:t>
            </a:r>
          </a:p>
        </p:txBody>
      </p:sp>
      <p:sp>
        <p:nvSpPr>
          <p:cNvPr id="33" name="Rechteck: abgerundete Ecken 32">
            <a:extLst>
              <a:ext uri="{FF2B5EF4-FFF2-40B4-BE49-F238E27FC236}">
                <a16:creationId xmlns:a16="http://schemas.microsoft.com/office/drawing/2014/main" id="{B66420A2-E8F2-6DCC-0D7E-7FBDCDE4810E}"/>
              </a:ext>
            </a:extLst>
          </p:cNvPr>
          <p:cNvSpPr/>
          <p:nvPr/>
        </p:nvSpPr>
        <p:spPr>
          <a:xfrm>
            <a:off x="4306641" y="6300343"/>
            <a:ext cx="7762927" cy="400110"/>
          </a:xfrm>
          <a:prstGeom prst="roundRect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MEMBER STATE B </a:t>
            </a:r>
          </a:p>
        </p:txBody>
      </p:sp>
      <p:sp>
        <p:nvSpPr>
          <p:cNvPr id="36" name="!!Inhaltsbalken">
            <a:extLst>
              <a:ext uri="{FF2B5EF4-FFF2-40B4-BE49-F238E27FC236}">
                <a16:creationId xmlns:a16="http://schemas.microsoft.com/office/drawing/2014/main" id="{005D094E-B153-330D-156E-D4633C6E8F01}"/>
              </a:ext>
            </a:extLst>
          </p:cNvPr>
          <p:cNvSpPr/>
          <p:nvPr/>
        </p:nvSpPr>
        <p:spPr>
          <a:xfrm rot="5400000">
            <a:off x="2049471" y="3807021"/>
            <a:ext cx="4468621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Mensch Icon" descr="Männliches Profil">
            <a:extLst>
              <a:ext uri="{FF2B5EF4-FFF2-40B4-BE49-F238E27FC236}">
                <a16:creationId xmlns:a16="http://schemas.microsoft.com/office/drawing/2014/main" id="{2D3DA659-F495-8A52-ABD0-6D6F797CCE0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487145" y="2894920"/>
            <a:ext cx="1344857" cy="1344857"/>
          </a:xfrm>
          <a:prstGeom prst="rect">
            <a:avLst/>
          </a:prstGeom>
        </p:spPr>
      </p:pic>
      <p:sp>
        <p:nvSpPr>
          <p:cNvPr id="9" name="issuing authority">
            <a:extLst>
              <a:ext uri="{FF2B5EF4-FFF2-40B4-BE49-F238E27FC236}">
                <a16:creationId xmlns:a16="http://schemas.microsoft.com/office/drawing/2014/main" id="{AEC1BB4F-2F25-0019-9DF4-5F9A9FA40CEB}"/>
              </a:ext>
            </a:extLst>
          </p:cNvPr>
          <p:cNvSpPr txBox="1"/>
          <p:nvPr/>
        </p:nvSpPr>
        <p:spPr>
          <a:xfrm>
            <a:off x="808338" y="5398435"/>
            <a:ext cx="2755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issuing</a:t>
            </a:r>
            <a:r>
              <a:rPr lang="de-DE" sz="2800" dirty="0"/>
              <a:t> </a:t>
            </a:r>
            <a:r>
              <a:rPr lang="de-DE" sz="2800" dirty="0" err="1"/>
              <a:t>authority</a:t>
            </a:r>
            <a:r>
              <a:rPr lang="de-DE" sz="2800" dirty="0"/>
              <a:t> </a:t>
            </a:r>
          </a:p>
        </p:txBody>
      </p:sp>
      <p:sp>
        <p:nvSpPr>
          <p:cNvPr id="12" name="executing authority">
            <a:extLst>
              <a:ext uri="{FF2B5EF4-FFF2-40B4-BE49-F238E27FC236}">
                <a16:creationId xmlns:a16="http://schemas.microsoft.com/office/drawing/2014/main" id="{C59A2964-D26C-D1AA-578C-ED75AAD16EAF}"/>
              </a:ext>
            </a:extLst>
          </p:cNvPr>
          <p:cNvSpPr txBox="1"/>
          <p:nvPr/>
        </p:nvSpPr>
        <p:spPr>
          <a:xfrm>
            <a:off x="5052076" y="5422008"/>
            <a:ext cx="31712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executing</a:t>
            </a:r>
            <a:r>
              <a:rPr lang="de-DE" sz="2800" dirty="0"/>
              <a:t> </a:t>
            </a:r>
            <a:r>
              <a:rPr lang="de-DE" sz="2800" dirty="0" err="1"/>
              <a:t>authority</a:t>
            </a:r>
            <a:r>
              <a:rPr lang="de-DE" sz="2800" dirty="0"/>
              <a:t> 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2D528A0-935C-7080-E3A1-BD2A3F92BAEE}"/>
              </a:ext>
            </a:extLst>
          </p:cNvPr>
          <p:cNvSpPr txBox="1"/>
          <p:nvPr/>
        </p:nvSpPr>
        <p:spPr>
          <a:xfrm>
            <a:off x="9635978" y="5422008"/>
            <a:ext cx="1311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suspect</a:t>
            </a:r>
            <a:endParaRPr lang="de-DE" sz="2800" dirty="0"/>
          </a:p>
        </p:txBody>
      </p:sp>
      <p:pic>
        <p:nvPicPr>
          <p:cNvPr id="16" name="Grafik 15" descr="Papier">
            <a:extLst>
              <a:ext uri="{FF2B5EF4-FFF2-40B4-BE49-F238E27FC236}">
                <a16:creationId xmlns:a16="http://schemas.microsoft.com/office/drawing/2014/main" id="{761EF95D-EE61-C598-B32C-5AA4924853A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665485" y="3462921"/>
            <a:ext cx="1210960" cy="1210960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6D5CC92A-3ACF-286A-1D82-F38A226974B4}"/>
              </a:ext>
            </a:extLst>
          </p:cNvPr>
          <p:cNvSpPr txBox="1"/>
          <p:nvPr/>
        </p:nvSpPr>
        <p:spPr>
          <a:xfrm>
            <a:off x="2889566" y="3837568"/>
            <a:ext cx="784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EAW</a:t>
            </a:r>
          </a:p>
        </p:txBody>
      </p:sp>
      <p:pic>
        <p:nvPicPr>
          <p:cNvPr id="2" name="Brief Icon" descr="Papier">
            <a:extLst>
              <a:ext uri="{FF2B5EF4-FFF2-40B4-BE49-F238E27FC236}">
                <a16:creationId xmlns:a16="http://schemas.microsoft.com/office/drawing/2014/main" id="{213A5691-88B6-4943-E58A-90B9B55C684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656229" y="2382615"/>
            <a:ext cx="1210960" cy="1210960"/>
          </a:xfrm>
          <a:prstGeom prst="rect">
            <a:avLst/>
          </a:prstGeom>
        </p:spPr>
      </p:pic>
      <p:sp>
        <p:nvSpPr>
          <p:cNvPr id="14" name="ESO">
            <a:extLst>
              <a:ext uri="{FF2B5EF4-FFF2-40B4-BE49-F238E27FC236}">
                <a16:creationId xmlns:a16="http://schemas.microsoft.com/office/drawing/2014/main" id="{47F4D44C-8051-79E8-AAA4-68AA446C98AC}"/>
              </a:ext>
            </a:extLst>
          </p:cNvPr>
          <p:cNvSpPr txBox="1"/>
          <p:nvPr/>
        </p:nvSpPr>
        <p:spPr>
          <a:xfrm>
            <a:off x="2918410" y="2757262"/>
            <a:ext cx="686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ESO</a:t>
            </a:r>
          </a:p>
        </p:txBody>
      </p:sp>
      <p:pic>
        <p:nvPicPr>
          <p:cNvPr id="23" name="Lupe" descr="Lupe">
            <a:extLst>
              <a:ext uri="{FF2B5EF4-FFF2-40B4-BE49-F238E27FC236}">
                <a16:creationId xmlns:a16="http://schemas.microsoft.com/office/drawing/2014/main" id="{49935275-5E24-43D9-9AAF-4268D84BFD0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293920" y="2219973"/>
            <a:ext cx="3354779" cy="335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34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44444E-6 L 0.1901 4.44444E-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05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4.44444E-6 L 0.18919 4.44444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3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1.85185E-6 L 0.19088 -0.0009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44" y="-46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1.85185E-6 L 0.19166 1.85185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750"/>
                            </p:stCondLst>
                            <p:childTnLst>
                              <p:par>
                                <p:cTn id="3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2.96296E-6 L 0.28764 -0.00023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75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14" grpId="0"/>
      <p:bldP spid="14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A4A69A-2311-7062-44F8-4AC67B5F77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Logo" descr="Home">
            <a:extLst>
              <a:ext uri="{FF2B5EF4-FFF2-40B4-BE49-F238E27FC236}">
                <a16:creationId xmlns:a16="http://schemas.microsoft.com/office/drawing/2014/main" id="{4885886D-810C-1614-835D-DFE3DD1721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9" y="128006"/>
            <a:ext cx="3647862" cy="163081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Ellipse 29">
            <a:extLst>
              <a:ext uri="{FF2B5EF4-FFF2-40B4-BE49-F238E27FC236}">
                <a16:creationId xmlns:a16="http://schemas.microsoft.com/office/drawing/2014/main" id="{8BED1A3E-8FF5-F7EB-9D9E-9B277DD73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5597404" y="2521540"/>
            <a:ext cx="2090234" cy="2090234"/>
          </a:xfrm>
          <a:prstGeom prst="ellipse">
            <a:avLst/>
          </a:prstGeom>
          <a:noFill/>
          <a:ln w="3175">
            <a:solidFill>
              <a:srgbClr val="5761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0"/>
            <a:endParaRPr lang="de-DE" noProof="0"/>
          </a:p>
        </p:txBody>
      </p:sp>
      <p:pic>
        <p:nvPicPr>
          <p:cNvPr id="32" name="Behörde Icon" descr="Gebäude">
            <a:extLst>
              <a:ext uri="{FF2B5EF4-FFF2-40B4-BE49-F238E27FC236}">
                <a16:creationId xmlns:a16="http://schemas.microsoft.com/office/drawing/2014/main" id="{B8C187B3-7E62-C127-B9C4-3B39398A4E3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42667" y="2719576"/>
            <a:ext cx="1590073" cy="1590073"/>
          </a:xfrm>
          <a:prstGeom prst="rect">
            <a:avLst/>
          </a:prstGeom>
        </p:spPr>
      </p:pic>
      <p:sp>
        <p:nvSpPr>
          <p:cNvPr id="10" name="Titel">
            <a:extLst>
              <a:ext uri="{FF2B5EF4-FFF2-40B4-BE49-F238E27FC236}">
                <a16:creationId xmlns:a16="http://schemas.microsoft.com/office/drawing/2014/main" id="{DC4F3713-CE56-05A1-A840-B51FC369F24D}"/>
              </a:ext>
            </a:extLst>
          </p:cNvPr>
          <p:cNvSpPr txBox="1">
            <a:spLocks/>
          </p:cNvSpPr>
          <p:nvPr/>
        </p:nvSpPr>
        <p:spPr>
          <a:xfrm>
            <a:off x="2979324" y="557657"/>
            <a:ext cx="9762189" cy="7715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b="1" dirty="0">
                <a:solidFill>
                  <a:srgbClr val="1133A0"/>
                </a:solidFill>
              </a:rPr>
              <a:t>ESO</a:t>
            </a:r>
            <a:r>
              <a:rPr lang="de-DE" sz="4800" dirty="0">
                <a:solidFill>
                  <a:srgbClr val="1133A0"/>
                </a:solidFill>
              </a:rPr>
              <a:t> – </a:t>
            </a:r>
            <a:r>
              <a:rPr lang="de-DE" sz="4800" dirty="0" err="1">
                <a:solidFill>
                  <a:srgbClr val="1133A0"/>
                </a:solidFill>
              </a:rPr>
              <a:t>substitution</a:t>
            </a:r>
            <a:r>
              <a:rPr lang="de-DE" sz="4800" dirty="0">
                <a:solidFill>
                  <a:srgbClr val="1133A0"/>
                </a:solidFill>
              </a:rPr>
              <a:t> </a:t>
            </a:r>
            <a:r>
              <a:rPr lang="de-DE" sz="4800" dirty="0" err="1">
                <a:solidFill>
                  <a:srgbClr val="1133A0"/>
                </a:solidFill>
              </a:rPr>
              <a:t>model</a:t>
            </a:r>
            <a:endParaRPr lang="de-DE" sz="4800" dirty="0"/>
          </a:p>
        </p:txBody>
      </p:sp>
      <p:sp>
        <p:nvSpPr>
          <p:cNvPr id="20" name="!!Inhaltsbalken">
            <a:extLst>
              <a:ext uri="{FF2B5EF4-FFF2-40B4-BE49-F238E27FC236}">
                <a16:creationId xmlns:a16="http://schemas.microsoft.com/office/drawing/2014/main" id="{FDFC5F40-676D-090B-4A73-10451DE34DD8}"/>
              </a:ext>
            </a:extLst>
          </p:cNvPr>
          <p:cNvSpPr/>
          <p:nvPr/>
        </p:nvSpPr>
        <p:spPr>
          <a:xfrm flipV="1">
            <a:off x="3186261" y="1474952"/>
            <a:ext cx="9005740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!!Gliederungspunkt1">
            <a:extLst>
              <a:ext uri="{FF2B5EF4-FFF2-40B4-BE49-F238E27FC236}">
                <a16:creationId xmlns:a16="http://schemas.microsoft.com/office/drawing/2014/main" id="{1E511F48-2EE7-835B-A24A-95687EB2BF93}"/>
              </a:ext>
            </a:extLst>
          </p:cNvPr>
          <p:cNvSpPr/>
          <p:nvPr/>
        </p:nvSpPr>
        <p:spPr>
          <a:xfrm>
            <a:off x="786551" y="551610"/>
            <a:ext cx="783602" cy="783602"/>
          </a:xfrm>
          <a:prstGeom prst="ellipse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+mj-lt"/>
              </a:rPr>
              <a:t>3</a:t>
            </a:r>
          </a:p>
        </p:txBody>
      </p:sp>
      <p:pic>
        <p:nvPicPr>
          <p:cNvPr id="26" name="Court Icon" descr="Bank">
            <a:extLst>
              <a:ext uri="{FF2B5EF4-FFF2-40B4-BE49-F238E27FC236}">
                <a16:creationId xmlns:a16="http://schemas.microsoft.com/office/drawing/2014/main" id="{165D5768-1FDB-36F2-D0B8-AB9F707192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12540" y="2675125"/>
            <a:ext cx="1703906" cy="1703906"/>
          </a:xfrm>
          <a:prstGeom prst="rect">
            <a:avLst/>
          </a:prstGeom>
        </p:spPr>
      </p:pic>
      <p:sp>
        <p:nvSpPr>
          <p:cNvPr id="27" name="Ellipse 26">
            <a:extLst>
              <a:ext uri="{FF2B5EF4-FFF2-40B4-BE49-F238E27FC236}">
                <a16:creationId xmlns:a16="http://schemas.microsoft.com/office/drawing/2014/main" id="{95F088A4-1543-F3C4-6BEF-0EC41BD52A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108345" y="2532790"/>
            <a:ext cx="2090234" cy="2090234"/>
          </a:xfrm>
          <a:prstGeom prst="ellipse">
            <a:avLst/>
          </a:prstGeom>
          <a:noFill/>
          <a:ln w="3175">
            <a:solidFill>
              <a:srgbClr val="5761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0"/>
            <a:endParaRPr lang="de-DE" noProof="0"/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45FC11F4-952B-0915-7E58-9F9AB1ADB41C}"/>
              </a:ext>
            </a:extLst>
          </p:cNvPr>
          <p:cNvSpPr/>
          <p:nvPr/>
        </p:nvSpPr>
        <p:spPr>
          <a:xfrm>
            <a:off x="256895" y="6302339"/>
            <a:ext cx="4004027" cy="400110"/>
          </a:xfrm>
          <a:prstGeom prst="roundRect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MEMBER STATE A </a:t>
            </a:r>
          </a:p>
        </p:txBody>
      </p:sp>
      <p:sp>
        <p:nvSpPr>
          <p:cNvPr id="33" name="Rechteck: abgerundete Ecken 32">
            <a:extLst>
              <a:ext uri="{FF2B5EF4-FFF2-40B4-BE49-F238E27FC236}">
                <a16:creationId xmlns:a16="http://schemas.microsoft.com/office/drawing/2014/main" id="{9B54C0C2-1153-CEDC-CFBA-761C3C801AE7}"/>
              </a:ext>
            </a:extLst>
          </p:cNvPr>
          <p:cNvSpPr/>
          <p:nvPr/>
        </p:nvSpPr>
        <p:spPr>
          <a:xfrm>
            <a:off x="4306641" y="6300343"/>
            <a:ext cx="7762927" cy="400110"/>
          </a:xfrm>
          <a:prstGeom prst="roundRect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MEMBER STATE B </a:t>
            </a:r>
          </a:p>
        </p:txBody>
      </p:sp>
      <p:sp>
        <p:nvSpPr>
          <p:cNvPr id="36" name="!!Inhaltsbalken">
            <a:extLst>
              <a:ext uri="{FF2B5EF4-FFF2-40B4-BE49-F238E27FC236}">
                <a16:creationId xmlns:a16="http://schemas.microsoft.com/office/drawing/2014/main" id="{EE24F28C-F3F1-E3A1-C482-825DBA4F826A}"/>
              </a:ext>
            </a:extLst>
          </p:cNvPr>
          <p:cNvSpPr/>
          <p:nvPr/>
        </p:nvSpPr>
        <p:spPr>
          <a:xfrm rot="5400000">
            <a:off x="2049471" y="3807021"/>
            <a:ext cx="4468621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Mensch Icon" descr="Männliches Profil">
            <a:extLst>
              <a:ext uri="{FF2B5EF4-FFF2-40B4-BE49-F238E27FC236}">
                <a16:creationId xmlns:a16="http://schemas.microsoft.com/office/drawing/2014/main" id="{0C736DC5-54F4-C84F-F478-1DD24E4D1E8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487145" y="2894920"/>
            <a:ext cx="1344857" cy="1344857"/>
          </a:xfrm>
          <a:prstGeom prst="rect">
            <a:avLst/>
          </a:prstGeom>
        </p:spPr>
      </p:pic>
      <p:pic>
        <p:nvPicPr>
          <p:cNvPr id="8" name="Lupe" descr="Lupe">
            <a:extLst>
              <a:ext uri="{FF2B5EF4-FFF2-40B4-BE49-F238E27FC236}">
                <a16:creationId xmlns:a16="http://schemas.microsoft.com/office/drawing/2014/main" id="{B9DD8C34-BCA4-9296-C27D-4767B30C104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837221" y="2233117"/>
            <a:ext cx="3354779" cy="3354779"/>
          </a:xfrm>
          <a:prstGeom prst="rect">
            <a:avLst/>
          </a:prstGeom>
        </p:spPr>
      </p:pic>
      <p:sp>
        <p:nvSpPr>
          <p:cNvPr id="9" name="issuing authority">
            <a:extLst>
              <a:ext uri="{FF2B5EF4-FFF2-40B4-BE49-F238E27FC236}">
                <a16:creationId xmlns:a16="http://schemas.microsoft.com/office/drawing/2014/main" id="{4A7BFEB8-7FAC-FD76-5B22-DC05DB1A7F5F}"/>
              </a:ext>
            </a:extLst>
          </p:cNvPr>
          <p:cNvSpPr txBox="1"/>
          <p:nvPr/>
        </p:nvSpPr>
        <p:spPr>
          <a:xfrm>
            <a:off x="808338" y="5398435"/>
            <a:ext cx="2755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issuing</a:t>
            </a:r>
            <a:r>
              <a:rPr lang="de-DE" sz="2800" dirty="0"/>
              <a:t> </a:t>
            </a:r>
            <a:r>
              <a:rPr lang="de-DE" sz="2800" dirty="0" err="1"/>
              <a:t>authority</a:t>
            </a:r>
            <a:r>
              <a:rPr lang="de-DE" sz="2800" dirty="0"/>
              <a:t> </a:t>
            </a:r>
          </a:p>
        </p:txBody>
      </p:sp>
      <p:sp>
        <p:nvSpPr>
          <p:cNvPr id="12" name="executing authority">
            <a:extLst>
              <a:ext uri="{FF2B5EF4-FFF2-40B4-BE49-F238E27FC236}">
                <a16:creationId xmlns:a16="http://schemas.microsoft.com/office/drawing/2014/main" id="{FA7EE992-A120-84AB-FB71-B80C77553F5F}"/>
              </a:ext>
            </a:extLst>
          </p:cNvPr>
          <p:cNvSpPr txBox="1"/>
          <p:nvPr/>
        </p:nvSpPr>
        <p:spPr>
          <a:xfrm>
            <a:off x="5052076" y="5422008"/>
            <a:ext cx="31712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executing</a:t>
            </a:r>
            <a:r>
              <a:rPr lang="de-DE" sz="2800" dirty="0"/>
              <a:t> </a:t>
            </a:r>
            <a:r>
              <a:rPr lang="de-DE" sz="2800" dirty="0" err="1"/>
              <a:t>authority</a:t>
            </a:r>
            <a:r>
              <a:rPr lang="de-DE" sz="2800" dirty="0"/>
              <a:t> 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D54AFA7-89E2-8EC2-47BE-E918E89496EE}"/>
              </a:ext>
            </a:extLst>
          </p:cNvPr>
          <p:cNvSpPr txBox="1"/>
          <p:nvPr/>
        </p:nvSpPr>
        <p:spPr>
          <a:xfrm>
            <a:off x="9635978" y="5422008"/>
            <a:ext cx="1311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suspect</a:t>
            </a:r>
            <a:endParaRPr lang="de-DE" sz="2800" dirty="0"/>
          </a:p>
        </p:txBody>
      </p:sp>
      <p:pic>
        <p:nvPicPr>
          <p:cNvPr id="3" name="Grafik 2" descr="Handschellen">
            <a:extLst>
              <a:ext uri="{FF2B5EF4-FFF2-40B4-BE49-F238E27FC236}">
                <a16:creationId xmlns:a16="http://schemas.microsoft.com/office/drawing/2014/main" id="{00E64FC1-231F-635C-A847-8E9C7E4B3F8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779260" y="2896375"/>
            <a:ext cx="1340564" cy="1340564"/>
          </a:xfrm>
          <a:prstGeom prst="rect">
            <a:avLst/>
          </a:prstGeom>
        </p:spPr>
      </p:pic>
      <p:pic>
        <p:nvPicPr>
          <p:cNvPr id="5" name="Grafik 4" descr="Gefängnis">
            <a:extLst>
              <a:ext uri="{FF2B5EF4-FFF2-40B4-BE49-F238E27FC236}">
                <a16:creationId xmlns:a16="http://schemas.microsoft.com/office/drawing/2014/main" id="{CF24F428-D725-EB8C-53F9-A4355CA95B0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316610" y="2696113"/>
            <a:ext cx="1767045" cy="1741195"/>
          </a:xfrm>
          <a:prstGeom prst="rect">
            <a:avLst/>
          </a:prstGeom>
        </p:spPr>
      </p:pic>
      <p:pic>
        <p:nvPicPr>
          <p:cNvPr id="18" name="Grafik 17" descr="Papier">
            <a:extLst>
              <a:ext uri="{FF2B5EF4-FFF2-40B4-BE49-F238E27FC236}">
                <a16:creationId xmlns:a16="http://schemas.microsoft.com/office/drawing/2014/main" id="{108829F0-7773-5EB6-DB96-F9E6CA55BD70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003484" y="3473807"/>
            <a:ext cx="1210960" cy="1210960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22EA1754-F54E-B9D0-A277-A415299C4C7E}"/>
              </a:ext>
            </a:extLst>
          </p:cNvPr>
          <p:cNvSpPr txBox="1"/>
          <p:nvPr/>
        </p:nvSpPr>
        <p:spPr>
          <a:xfrm>
            <a:off x="5236801" y="3848454"/>
            <a:ext cx="784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EAW</a:t>
            </a:r>
          </a:p>
        </p:txBody>
      </p:sp>
      <p:pic>
        <p:nvPicPr>
          <p:cNvPr id="21" name="Brief Icon" descr="Papier">
            <a:extLst>
              <a:ext uri="{FF2B5EF4-FFF2-40B4-BE49-F238E27FC236}">
                <a16:creationId xmlns:a16="http://schemas.microsoft.com/office/drawing/2014/main" id="{CE0F3B16-D4D9-97A0-B2F8-9DB807117A9F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994228" y="2393501"/>
            <a:ext cx="1210960" cy="1210960"/>
          </a:xfrm>
          <a:prstGeom prst="rect">
            <a:avLst/>
          </a:prstGeom>
        </p:spPr>
      </p:pic>
      <p:sp>
        <p:nvSpPr>
          <p:cNvPr id="23" name="ESO">
            <a:extLst>
              <a:ext uri="{FF2B5EF4-FFF2-40B4-BE49-F238E27FC236}">
                <a16:creationId xmlns:a16="http://schemas.microsoft.com/office/drawing/2014/main" id="{445C9296-4269-35DB-DF70-5A4A7B6CA335}"/>
              </a:ext>
            </a:extLst>
          </p:cNvPr>
          <p:cNvSpPr txBox="1"/>
          <p:nvPr/>
        </p:nvSpPr>
        <p:spPr>
          <a:xfrm>
            <a:off x="5265645" y="2768148"/>
            <a:ext cx="686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ESO</a:t>
            </a:r>
          </a:p>
        </p:txBody>
      </p:sp>
    </p:spTree>
    <p:extLst>
      <p:ext uri="{BB962C8B-B14F-4D97-AF65-F5344CB8AC3E}">
        <p14:creationId xmlns:p14="http://schemas.microsoft.com/office/powerpoint/2010/main" val="20826097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3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59259E-6 L 0.22578 -0.00139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89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6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2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D2367E-1105-8A33-E732-1BE22D6A53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Logo" descr="Home">
            <a:extLst>
              <a:ext uri="{FF2B5EF4-FFF2-40B4-BE49-F238E27FC236}">
                <a16:creationId xmlns:a16="http://schemas.microsoft.com/office/drawing/2014/main" id="{A5299435-27EF-A106-A659-64DB04474DB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9" y="128006"/>
            <a:ext cx="3647862" cy="163081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Ellipse 29">
            <a:extLst>
              <a:ext uri="{FF2B5EF4-FFF2-40B4-BE49-F238E27FC236}">
                <a16:creationId xmlns:a16="http://schemas.microsoft.com/office/drawing/2014/main" id="{54427DBC-466B-184D-6AE6-63F9C52A09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5597404" y="2521540"/>
            <a:ext cx="2090234" cy="2090234"/>
          </a:xfrm>
          <a:prstGeom prst="ellipse">
            <a:avLst/>
          </a:prstGeom>
          <a:noFill/>
          <a:ln w="3175">
            <a:solidFill>
              <a:srgbClr val="5761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0"/>
            <a:endParaRPr lang="de-DE" noProof="0"/>
          </a:p>
        </p:txBody>
      </p:sp>
      <p:pic>
        <p:nvPicPr>
          <p:cNvPr id="32" name="Behörde Icon" descr="Gebäude">
            <a:extLst>
              <a:ext uri="{FF2B5EF4-FFF2-40B4-BE49-F238E27FC236}">
                <a16:creationId xmlns:a16="http://schemas.microsoft.com/office/drawing/2014/main" id="{00DF7CF4-7BAF-8B43-8A8A-E199FF7A92C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42667" y="2719576"/>
            <a:ext cx="1590073" cy="1590073"/>
          </a:xfrm>
          <a:prstGeom prst="rect">
            <a:avLst/>
          </a:prstGeom>
        </p:spPr>
      </p:pic>
      <p:sp>
        <p:nvSpPr>
          <p:cNvPr id="10" name="Titel">
            <a:extLst>
              <a:ext uri="{FF2B5EF4-FFF2-40B4-BE49-F238E27FC236}">
                <a16:creationId xmlns:a16="http://schemas.microsoft.com/office/drawing/2014/main" id="{B06F1D11-80AE-5B57-3380-BE52616D3ADE}"/>
              </a:ext>
            </a:extLst>
          </p:cNvPr>
          <p:cNvSpPr txBox="1">
            <a:spLocks/>
          </p:cNvSpPr>
          <p:nvPr/>
        </p:nvSpPr>
        <p:spPr>
          <a:xfrm>
            <a:off x="2979324" y="557657"/>
            <a:ext cx="9762189" cy="7715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b="1" dirty="0">
                <a:solidFill>
                  <a:srgbClr val="1133A0"/>
                </a:solidFill>
              </a:rPr>
              <a:t>ESO</a:t>
            </a:r>
            <a:r>
              <a:rPr lang="de-DE" sz="4800" dirty="0">
                <a:solidFill>
                  <a:srgbClr val="1133A0"/>
                </a:solidFill>
              </a:rPr>
              <a:t> – </a:t>
            </a:r>
            <a:r>
              <a:rPr lang="de-DE" sz="4800" dirty="0" err="1">
                <a:solidFill>
                  <a:srgbClr val="1133A0"/>
                </a:solidFill>
              </a:rPr>
              <a:t>stage</a:t>
            </a:r>
            <a:r>
              <a:rPr lang="de-DE" sz="4800" dirty="0">
                <a:solidFill>
                  <a:srgbClr val="1133A0"/>
                </a:solidFill>
              </a:rPr>
              <a:t> </a:t>
            </a:r>
            <a:r>
              <a:rPr lang="de-DE" sz="4800" dirty="0" err="1">
                <a:solidFill>
                  <a:srgbClr val="1133A0"/>
                </a:solidFill>
              </a:rPr>
              <a:t>model</a:t>
            </a:r>
            <a:endParaRPr lang="de-DE" sz="4800" dirty="0"/>
          </a:p>
        </p:txBody>
      </p:sp>
      <p:sp>
        <p:nvSpPr>
          <p:cNvPr id="20" name="!!Inhaltsbalken">
            <a:extLst>
              <a:ext uri="{FF2B5EF4-FFF2-40B4-BE49-F238E27FC236}">
                <a16:creationId xmlns:a16="http://schemas.microsoft.com/office/drawing/2014/main" id="{2669C26E-25CF-F6F7-1271-5BB4EF7CE6B3}"/>
              </a:ext>
            </a:extLst>
          </p:cNvPr>
          <p:cNvSpPr/>
          <p:nvPr/>
        </p:nvSpPr>
        <p:spPr>
          <a:xfrm flipV="1">
            <a:off x="3186261" y="1474952"/>
            <a:ext cx="9005740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!!Gliederungspunkt1">
            <a:extLst>
              <a:ext uri="{FF2B5EF4-FFF2-40B4-BE49-F238E27FC236}">
                <a16:creationId xmlns:a16="http://schemas.microsoft.com/office/drawing/2014/main" id="{AA0143FF-7F63-638C-C290-BD9DB04C99B6}"/>
              </a:ext>
            </a:extLst>
          </p:cNvPr>
          <p:cNvSpPr/>
          <p:nvPr/>
        </p:nvSpPr>
        <p:spPr>
          <a:xfrm>
            <a:off x="786551" y="551610"/>
            <a:ext cx="783602" cy="783602"/>
          </a:xfrm>
          <a:prstGeom prst="ellipse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+mj-lt"/>
              </a:rPr>
              <a:t>3</a:t>
            </a:r>
          </a:p>
        </p:txBody>
      </p:sp>
      <p:pic>
        <p:nvPicPr>
          <p:cNvPr id="26" name="Court Icon" descr="Bank">
            <a:extLst>
              <a:ext uri="{FF2B5EF4-FFF2-40B4-BE49-F238E27FC236}">
                <a16:creationId xmlns:a16="http://schemas.microsoft.com/office/drawing/2014/main" id="{8F0178F9-5946-411A-8295-AF29CFEFC84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12540" y="2675125"/>
            <a:ext cx="1703906" cy="1703906"/>
          </a:xfrm>
          <a:prstGeom prst="rect">
            <a:avLst/>
          </a:prstGeom>
        </p:spPr>
      </p:pic>
      <p:sp>
        <p:nvSpPr>
          <p:cNvPr id="27" name="Ellipse 26">
            <a:extLst>
              <a:ext uri="{FF2B5EF4-FFF2-40B4-BE49-F238E27FC236}">
                <a16:creationId xmlns:a16="http://schemas.microsoft.com/office/drawing/2014/main" id="{EF950BC7-15A0-6664-8208-E6B408DFE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108345" y="2532790"/>
            <a:ext cx="2090234" cy="2090234"/>
          </a:xfrm>
          <a:prstGeom prst="ellipse">
            <a:avLst/>
          </a:prstGeom>
          <a:noFill/>
          <a:ln w="3175">
            <a:solidFill>
              <a:srgbClr val="5761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0"/>
            <a:endParaRPr lang="de-DE" noProof="0"/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9E683FDA-D5C6-F587-BF82-10F3915C9772}"/>
              </a:ext>
            </a:extLst>
          </p:cNvPr>
          <p:cNvSpPr/>
          <p:nvPr/>
        </p:nvSpPr>
        <p:spPr>
          <a:xfrm>
            <a:off x="256895" y="6302339"/>
            <a:ext cx="4004027" cy="400110"/>
          </a:xfrm>
          <a:prstGeom prst="roundRect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MEMBER STATE A </a:t>
            </a:r>
          </a:p>
        </p:txBody>
      </p:sp>
      <p:sp>
        <p:nvSpPr>
          <p:cNvPr id="33" name="Rechteck: abgerundete Ecken 32">
            <a:extLst>
              <a:ext uri="{FF2B5EF4-FFF2-40B4-BE49-F238E27FC236}">
                <a16:creationId xmlns:a16="http://schemas.microsoft.com/office/drawing/2014/main" id="{6AA3659A-9535-7450-E294-72BE991034AD}"/>
              </a:ext>
            </a:extLst>
          </p:cNvPr>
          <p:cNvSpPr/>
          <p:nvPr/>
        </p:nvSpPr>
        <p:spPr>
          <a:xfrm>
            <a:off x="4306641" y="6300343"/>
            <a:ext cx="7762927" cy="400110"/>
          </a:xfrm>
          <a:prstGeom prst="roundRect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MEMBER STATE B </a:t>
            </a:r>
          </a:p>
        </p:txBody>
      </p:sp>
      <p:sp>
        <p:nvSpPr>
          <p:cNvPr id="36" name="!!Inhaltsbalken">
            <a:extLst>
              <a:ext uri="{FF2B5EF4-FFF2-40B4-BE49-F238E27FC236}">
                <a16:creationId xmlns:a16="http://schemas.microsoft.com/office/drawing/2014/main" id="{F81771D5-DA72-900A-E995-8BD444127B1D}"/>
              </a:ext>
            </a:extLst>
          </p:cNvPr>
          <p:cNvSpPr/>
          <p:nvPr/>
        </p:nvSpPr>
        <p:spPr>
          <a:xfrm rot="5400000">
            <a:off x="2049471" y="3807021"/>
            <a:ext cx="4468621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Mensch Icon" descr="Männliches Profil">
            <a:extLst>
              <a:ext uri="{FF2B5EF4-FFF2-40B4-BE49-F238E27FC236}">
                <a16:creationId xmlns:a16="http://schemas.microsoft.com/office/drawing/2014/main" id="{AB62F67E-6CFC-1270-3E99-FF7586A5EDD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487145" y="2894920"/>
            <a:ext cx="1344857" cy="1344857"/>
          </a:xfrm>
          <a:prstGeom prst="rect">
            <a:avLst/>
          </a:prstGeom>
        </p:spPr>
      </p:pic>
      <p:sp>
        <p:nvSpPr>
          <p:cNvPr id="9" name="issuing authority">
            <a:extLst>
              <a:ext uri="{FF2B5EF4-FFF2-40B4-BE49-F238E27FC236}">
                <a16:creationId xmlns:a16="http://schemas.microsoft.com/office/drawing/2014/main" id="{48FA406A-5FDB-EAE1-03BA-01239FDA16C5}"/>
              </a:ext>
            </a:extLst>
          </p:cNvPr>
          <p:cNvSpPr txBox="1"/>
          <p:nvPr/>
        </p:nvSpPr>
        <p:spPr>
          <a:xfrm>
            <a:off x="808338" y="5398435"/>
            <a:ext cx="2755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issuing</a:t>
            </a:r>
            <a:r>
              <a:rPr lang="de-DE" sz="2800" dirty="0"/>
              <a:t> </a:t>
            </a:r>
            <a:r>
              <a:rPr lang="de-DE" sz="2800" dirty="0" err="1"/>
              <a:t>authority</a:t>
            </a:r>
            <a:r>
              <a:rPr lang="de-DE" sz="2800" dirty="0"/>
              <a:t> </a:t>
            </a:r>
          </a:p>
        </p:txBody>
      </p:sp>
      <p:sp>
        <p:nvSpPr>
          <p:cNvPr id="12" name="executing authority">
            <a:extLst>
              <a:ext uri="{FF2B5EF4-FFF2-40B4-BE49-F238E27FC236}">
                <a16:creationId xmlns:a16="http://schemas.microsoft.com/office/drawing/2014/main" id="{3D1BE401-BE50-0E15-17A6-13969BCBB857}"/>
              </a:ext>
            </a:extLst>
          </p:cNvPr>
          <p:cNvSpPr txBox="1"/>
          <p:nvPr/>
        </p:nvSpPr>
        <p:spPr>
          <a:xfrm>
            <a:off x="5052076" y="5422008"/>
            <a:ext cx="31712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executing</a:t>
            </a:r>
            <a:r>
              <a:rPr lang="de-DE" sz="2800" dirty="0"/>
              <a:t> </a:t>
            </a:r>
            <a:r>
              <a:rPr lang="de-DE" sz="2800" dirty="0" err="1"/>
              <a:t>authority</a:t>
            </a:r>
            <a:r>
              <a:rPr lang="de-DE" sz="2800" dirty="0"/>
              <a:t> 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A90AA7F-BFC8-4D85-B8A2-33E531CFBE24}"/>
              </a:ext>
            </a:extLst>
          </p:cNvPr>
          <p:cNvSpPr txBox="1"/>
          <p:nvPr/>
        </p:nvSpPr>
        <p:spPr>
          <a:xfrm>
            <a:off x="9635978" y="5422008"/>
            <a:ext cx="1311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suspect</a:t>
            </a:r>
            <a:endParaRPr lang="de-DE" sz="2800" dirty="0"/>
          </a:p>
        </p:txBody>
      </p:sp>
      <p:pic>
        <p:nvPicPr>
          <p:cNvPr id="16" name="Grafik 15" descr="Papier">
            <a:extLst>
              <a:ext uri="{FF2B5EF4-FFF2-40B4-BE49-F238E27FC236}">
                <a16:creationId xmlns:a16="http://schemas.microsoft.com/office/drawing/2014/main" id="{1A8C845B-BA3C-1C3A-81BE-D25C378915E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665485" y="3462921"/>
            <a:ext cx="1210960" cy="1210960"/>
          </a:xfrm>
          <a:prstGeom prst="rect">
            <a:avLst/>
          </a:prstGeom>
        </p:spPr>
      </p:pic>
      <p:pic>
        <p:nvPicPr>
          <p:cNvPr id="2" name="Brief Icon" descr="Papier">
            <a:extLst>
              <a:ext uri="{FF2B5EF4-FFF2-40B4-BE49-F238E27FC236}">
                <a16:creationId xmlns:a16="http://schemas.microsoft.com/office/drawing/2014/main" id="{19A54904-03F7-F9DE-0960-F2B1B0BF8B4A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656229" y="2382615"/>
            <a:ext cx="1210960" cy="1210960"/>
          </a:xfrm>
          <a:prstGeom prst="rect">
            <a:avLst/>
          </a:prstGeom>
        </p:spPr>
      </p:pic>
      <p:sp>
        <p:nvSpPr>
          <p:cNvPr id="14" name="ESO">
            <a:extLst>
              <a:ext uri="{FF2B5EF4-FFF2-40B4-BE49-F238E27FC236}">
                <a16:creationId xmlns:a16="http://schemas.microsoft.com/office/drawing/2014/main" id="{16C85A6C-09EE-C3DA-08E1-387CEBD5BCE1}"/>
              </a:ext>
            </a:extLst>
          </p:cNvPr>
          <p:cNvSpPr txBox="1"/>
          <p:nvPr/>
        </p:nvSpPr>
        <p:spPr>
          <a:xfrm>
            <a:off x="2918410" y="2757262"/>
            <a:ext cx="686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ESO</a:t>
            </a:r>
          </a:p>
        </p:txBody>
      </p:sp>
      <p:pic>
        <p:nvPicPr>
          <p:cNvPr id="23" name="Lupe" descr="Lupe">
            <a:extLst>
              <a:ext uri="{FF2B5EF4-FFF2-40B4-BE49-F238E27FC236}">
                <a16:creationId xmlns:a16="http://schemas.microsoft.com/office/drawing/2014/main" id="{A9E7C9A7-7FFF-4D38-BE32-E8D23275AA9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293920" y="2219973"/>
            <a:ext cx="3354779" cy="3354779"/>
          </a:xfrm>
          <a:prstGeom prst="rect">
            <a:avLst/>
          </a:prstGeom>
        </p:spPr>
      </p:pic>
      <p:pic>
        <p:nvPicPr>
          <p:cNvPr id="25" name="Grafik 24" descr="Handschellen">
            <a:extLst>
              <a:ext uri="{FF2B5EF4-FFF2-40B4-BE49-F238E27FC236}">
                <a16:creationId xmlns:a16="http://schemas.microsoft.com/office/drawing/2014/main" id="{CDB0B513-8575-4118-8ED6-C69D7E34B843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947417" y="3803577"/>
            <a:ext cx="657591" cy="65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76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44444E-6 L 0.1901 4.44444E-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05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6 L 0.18958 3.7037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79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1.85185E-6 L 0.19088 -0.0009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44" y="-46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1.85185E-6 L 0.19166 1.85185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750"/>
                            </p:stCondLst>
                            <p:childTnLst>
                              <p:par>
                                <p:cTn id="3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2.96296E-6 L 0.28764 -0.00023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75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Logo Bon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436" y="5907073"/>
            <a:ext cx="2168852" cy="84084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Name">
            <a:extLst>
              <a:ext uri="{FF2B5EF4-FFF2-40B4-BE49-F238E27FC236}">
                <a16:creationId xmlns:a16="http://schemas.microsoft.com/office/drawing/2014/main" id="{3D1C33D0-6E82-2FA8-F04E-A0A4AF2E22AB}"/>
              </a:ext>
            </a:extLst>
          </p:cNvPr>
          <p:cNvSpPr txBox="1"/>
          <p:nvPr/>
        </p:nvSpPr>
        <p:spPr>
          <a:xfrm>
            <a:off x="1561431" y="5099181"/>
            <a:ext cx="9069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rgbClr val="7A786C"/>
                </a:solidFill>
                <a:latin typeface="+mj-lt"/>
              </a:rPr>
              <a:t>Prof. Martin Böse </a:t>
            </a:r>
          </a:p>
        </p:txBody>
      </p:sp>
      <p:sp>
        <p:nvSpPr>
          <p:cNvPr id="9" name="!!Titel">
            <a:extLst>
              <a:ext uri="{FF2B5EF4-FFF2-40B4-BE49-F238E27FC236}">
                <a16:creationId xmlns:a16="http://schemas.microsoft.com/office/drawing/2014/main" id="{F9EED977-200E-48B0-B192-523107C34B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3004" y="2487040"/>
            <a:ext cx="10314659" cy="1883920"/>
          </a:xfrm>
        </p:spPr>
        <p:txBody>
          <a:bodyPr>
            <a:noAutofit/>
          </a:bodyPr>
          <a:lstStyle/>
          <a:p>
            <a:r>
              <a:rPr lang="de-DE" b="1" dirty="0">
                <a:solidFill>
                  <a:srgbClr val="1133A0"/>
                </a:solidFill>
              </a:rPr>
              <a:t>E</a:t>
            </a:r>
            <a:r>
              <a:rPr lang="de-DE" dirty="0">
                <a:solidFill>
                  <a:srgbClr val="1133A0"/>
                </a:solidFill>
              </a:rPr>
              <a:t>UROPEAN </a:t>
            </a:r>
            <a:r>
              <a:rPr lang="de-DE" b="1" dirty="0">
                <a:solidFill>
                  <a:srgbClr val="1133A0"/>
                </a:solidFill>
              </a:rPr>
              <a:t>S</a:t>
            </a:r>
            <a:r>
              <a:rPr lang="de-DE" dirty="0">
                <a:solidFill>
                  <a:srgbClr val="1133A0"/>
                </a:solidFill>
              </a:rPr>
              <a:t>UPERVISION </a:t>
            </a:r>
            <a:r>
              <a:rPr lang="de-DE" b="1" dirty="0">
                <a:solidFill>
                  <a:srgbClr val="1133A0"/>
                </a:solidFill>
              </a:rPr>
              <a:t>O</a:t>
            </a:r>
            <a:r>
              <a:rPr lang="de-DE" dirty="0">
                <a:solidFill>
                  <a:srgbClr val="1133A0"/>
                </a:solidFill>
              </a:rPr>
              <a:t>RDER </a:t>
            </a:r>
            <a:br>
              <a:rPr lang="de-DE" dirty="0"/>
            </a:br>
            <a:endParaRPr lang="de-DE" dirty="0"/>
          </a:p>
        </p:txBody>
      </p:sp>
      <p:pic>
        <p:nvPicPr>
          <p:cNvPr id="12" name="Logo" descr="Home">
            <a:extLst>
              <a:ext uri="{FF2B5EF4-FFF2-40B4-BE49-F238E27FC236}">
                <a16:creationId xmlns:a16="http://schemas.microsoft.com/office/drawing/2014/main" id="{6ECCCD82-641B-4493-B9B4-C69540C0FCF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9" y="128006"/>
            <a:ext cx="3647862" cy="163081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Untertitel">
            <a:extLst>
              <a:ext uri="{FF2B5EF4-FFF2-40B4-BE49-F238E27FC236}">
                <a16:creationId xmlns:a16="http://schemas.microsoft.com/office/drawing/2014/main" id="{5FBC7038-9C4B-48DC-B3B8-C6193510EFAD}"/>
              </a:ext>
            </a:extLst>
          </p:cNvPr>
          <p:cNvSpPr/>
          <p:nvPr/>
        </p:nvSpPr>
        <p:spPr>
          <a:xfrm>
            <a:off x="1912899" y="3429000"/>
            <a:ext cx="83662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4400" dirty="0">
                <a:solidFill>
                  <a:srgbClr val="1133A0"/>
                </a:solidFill>
                <a:latin typeface="+mj-lt"/>
              </a:rPr>
              <a:t>and </a:t>
            </a:r>
            <a:r>
              <a:rPr lang="de-DE" sz="4400" dirty="0" err="1">
                <a:solidFill>
                  <a:srgbClr val="1133A0"/>
                </a:solidFill>
                <a:latin typeface="+mj-lt"/>
              </a:rPr>
              <a:t>the</a:t>
            </a:r>
            <a:r>
              <a:rPr lang="de-DE" sz="4400" dirty="0">
                <a:solidFill>
                  <a:srgbClr val="1133A0"/>
                </a:solidFill>
                <a:latin typeface="+mj-lt"/>
              </a:rPr>
              <a:t> </a:t>
            </a:r>
            <a:r>
              <a:rPr lang="de-DE" sz="4400" dirty="0" err="1">
                <a:solidFill>
                  <a:srgbClr val="1133A0"/>
                </a:solidFill>
                <a:latin typeface="+mj-lt"/>
              </a:rPr>
              <a:t>challenges</a:t>
            </a:r>
            <a:r>
              <a:rPr lang="de-DE" sz="4400" dirty="0">
                <a:solidFill>
                  <a:srgbClr val="1133A0"/>
                </a:solidFill>
                <a:latin typeface="+mj-lt"/>
              </a:rPr>
              <a:t> in </a:t>
            </a:r>
            <a:r>
              <a:rPr lang="de-DE" sz="4400" dirty="0" err="1">
                <a:solidFill>
                  <a:srgbClr val="1133A0"/>
                </a:solidFill>
                <a:latin typeface="+mj-lt"/>
              </a:rPr>
              <a:t>its</a:t>
            </a:r>
            <a:r>
              <a:rPr lang="de-DE" sz="4400" dirty="0">
                <a:solidFill>
                  <a:srgbClr val="1133A0"/>
                </a:solidFill>
                <a:latin typeface="+mj-lt"/>
              </a:rPr>
              <a:t> </a:t>
            </a:r>
            <a:r>
              <a:rPr lang="de-DE" sz="4400" dirty="0" err="1">
                <a:solidFill>
                  <a:srgbClr val="1133A0"/>
                </a:solidFill>
                <a:latin typeface="+mj-lt"/>
              </a:rPr>
              <a:t>application</a:t>
            </a:r>
            <a:endParaRPr lang="de-DE" sz="4400" dirty="0">
              <a:solidFill>
                <a:srgbClr val="1133A0"/>
              </a:solidFill>
              <a:latin typeface="+mj-lt"/>
            </a:endParaRPr>
          </a:p>
        </p:txBody>
      </p:sp>
      <p:sp>
        <p:nvSpPr>
          <p:cNvPr id="8" name="!!Inhaltsbalken">
            <a:extLst>
              <a:ext uri="{FF2B5EF4-FFF2-40B4-BE49-F238E27FC236}">
                <a16:creationId xmlns:a16="http://schemas.microsoft.com/office/drawing/2014/main" id="{2770ED39-3D03-4E77-BBF3-9B45344F9EE6}"/>
              </a:ext>
            </a:extLst>
          </p:cNvPr>
          <p:cNvSpPr/>
          <p:nvPr/>
        </p:nvSpPr>
        <p:spPr>
          <a:xfrm flipV="1">
            <a:off x="3357548" y="1521132"/>
            <a:ext cx="9005740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044232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" grpId="0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47865E-7D78-29B7-0DFE-D4DA4E0B68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ensch Icon" descr="Männliches Profil">
            <a:extLst>
              <a:ext uri="{FF2B5EF4-FFF2-40B4-BE49-F238E27FC236}">
                <a16:creationId xmlns:a16="http://schemas.microsoft.com/office/drawing/2014/main" id="{3F36B5F2-2229-8E1F-B4BC-5A09048EFF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87145" y="2894920"/>
            <a:ext cx="1344857" cy="1344857"/>
          </a:xfrm>
          <a:prstGeom prst="rect">
            <a:avLst/>
          </a:prstGeom>
        </p:spPr>
      </p:pic>
      <p:pic>
        <p:nvPicPr>
          <p:cNvPr id="8" name="Lupe" descr="Lupe">
            <a:extLst>
              <a:ext uri="{FF2B5EF4-FFF2-40B4-BE49-F238E27FC236}">
                <a16:creationId xmlns:a16="http://schemas.microsoft.com/office/drawing/2014/main" id="{38169944-B91C-EC8D-9148-E24AE576E1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837221" y="2233117"/>
            <a:ext cx="3354779" cy="3354779"/>
          </a:xfrm>
          <a:prstGeom prst="rect">
            <a:avLst/>
          </a:prstGeom>
        </p:spPr>
      </p:pic>
      <p:pic>
        <p:nvPicPr>
          <p:cNvPr id="37" name="Grafik 36" descr="Gefängnis">
            <a:extLst>
              <a:ext uri="{FF2B5EF4-FFF2-40B4-BE49-F238E27FC236}">
                <a16:creationId xmlns:a16="http://schemas.microsoft.com/office/drawing/2014/main" id="{B5986E97-C995-4B3D-92B8-4CFE17FEBCB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316610" y="2707309"/>
            <a:ext cx="1767045" cy="1741195"/>
          </a:xfrm>
          <a:prstGeom prst="rect">
            <a:avLst/>
          </a:prstGeom>
        </p:spPr>
      </p:pic>
      <p:pic>
        <p:nvPicPr>
          <p:cNvPr id="34" name="Grafik 33" descr="Papier">
            <a:extLst>
              <a:ext uri="{FF2B5EF4-FFF2-40B4-BE49-F238E27FC236}">
                <a16:creationId xmlns:a16="http://schemas.microsoft.com/office/drawing/2014/main" id="{3C37BB84-8D1D-4AE1-828B-57EA233613C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684166" y="3017165"/>
            <a:ext cx="1210960" cy="1210960"/>
          </a:xfrm>
          <a:prstGeom prst="rect">
            <a:avLst/>
          </a:prstGeom>
        </p:spPr>
      </p:pic>
      <p:sp>
        <p:nvSpPr>
          <p:cNvPr id="35" name="Textfeld 34">
            <a:extLst>
              <a:ext uri="{FF2B5EF4-FFF2-40B4-BE49-F238E27FC236}">
                <a16:creationId xmlns:a16="http://schemas.microsoft.com/office/drawing/2014/main" id="{3D0F27AA-7BA1-476C-A17C-0D8E7478A319}"/>
              </a:ext>
            </a:extLst>
          </p:cNvPr>
          <p:cNvSpPr txBox="1"/>
          <p:nvPr/>
        </p:nvSpPr>
        <p:spPr>
          <a:xfrm>
            <a:off x="2908247" y="3391812"/>
            <a:ext cx="784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EAW</a:t>
            </a:r>
          </a:p>
        </p:txBody>
      </p:sp>
      <p:pic>
        <p:nvPicPr>
          <p:cNvPr id="41" name="Logo" descr="Home">
            <a:extLst>
              <a:ext uri="{FF2B5EF4-FFF2-40B4-BE49-F238E27FC236}">
                <a16:creationId xmlns:a16="http://schemas.microsoft.com/office/drawing/2014/main" id="{DB76B069-C33E-2D07-1900-E6076B90C75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9" y="128006"/>
            <a:ext cx="3647862" cy="163081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Ellipse 29">
            <a:extLst>
              <a:ext uri="{FF2B5EF4-FFF2-40B4-BE49-F238E27FC236}">
                <a16:creationId xmlns:a16="http://schemas.microsoft.com/office/drawing/2014/main" id="{0F4003F2-9FA0-9559-5F21-36A133B92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5597404" y="2521540"/>
            <a:ext cx="2090234" cy="2090234"/>
          </a:xfrm>
          <a:prstGeom prst="ellipse">
            <a:avLst/>
          </a:prstGeom>
          <a:noFill/>
          <a:ln w="3175">
            <a:solidFill>
              <a:srgbClr val="5761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0"/>
            <a:endParaRPr lang="de-DE" noProof="0"/>
          </a:p>
        </p:txBody>
      </p:sp>
      <p:pic>
        <p:nvPicPr>
          <p:cNvPr id="32" name="Behörde Icon" descr="Gebäude">
            <a:extLst>
              <a:ext uri="{FF2B5EF4-FFF2-40B4-BE49-F238E27FC236}">
                <a16:creationId xmlns:a16="http://schemas.microsoft.com/office/drawing/2014/main" id="{8E2A1B0A-0253-CB0D-5CF3-FB184FEB043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842667" y="2719576"/>
            <a:ext cx="1590073" cy="1590073"/>
          </a:xfrm>
          <a:prstGeom prst="rect">
            <a:avLst/>
          </a:prstGeom>
        </p:spPr>
      </p:pic>
      <p:sp>
        <p:nvSpPr>
          <p:cNvPr id="10" name="Titel">
            <a:extLst>
              <a:ext uri="{FF2B5EF4-FFF2-40B4-BE49-F238E27FC236}">
                <a16:creationId xmlns:a16="http://schemas.microsoft.com/office/drawing/2014/main" id="{4A0BF665-7B2B-1483-C0BD-2EA6527AD152}"/>
              </a:ext>
            </a:extLst>
          </p:cNvPr>
          <p:cNvSpPr txBox="1">
            <a:spLocks/>
          </p:cNvSpPr>
          <p:nvPr/>
        </p:nvSpPr>
        <p:spPr>
          <a:xfrm>
            <a:off x="2979324" y="557657"/>
            <a:ext cx="9762189" cy="7715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b="1" dirty="0">
                <a:solidFill>
                  <a:srgbClr val="1133A0"/>
                </a:solidFill>
              </a:rPr>
              <a:t>ESO</a:t>
            </a:r>
            <a:r>
              <a:rPr lang="de-DE" sz="4800" dirty="0">
                <a:solidFill>
                  <a:srgbClr val="1133A0"/>
                </a:solidFill>
              </a:rPr>
              <a:t> – </a:t>
            </a:r>
            <a:r>
              <a:rPr lang="de-DE" sz="4800" dirty="0" err="1">
                <a:solidFill>
                  <a:srgbClr val="1133A0"/>
                </a:solidFill>
              </a:rPr>
              <a:t>stage</a:t>
            </a:r>
            <a:r>
              <a:rPr lang="de-DE" sz="4800" dirty="0">
                <a:solidFill>
                  <a:srgbClr val="1133A0"/>
                </a:solidFill>
              </a:rPr>
              <a:t> </a:t>
            </a:r>
            <a:r>
              <a:rPr lang="de-DE" sz="4800" dirty="0" err="1">
                <a:solidFill>
                  <a:srgbClr val="1133A0"/>
                </a:solidFill>
              </a:rPr>
              <a:t>model</a:t>
            </a:r>
            <a:endParaRPr lang="de-DE" sz="4800" dirty="0"/>
          </a:p>
        </p:txBody>
      </p:sp>
      <p:sp>
        <p:nvSpPr>
          <p:cNvPr id="20" name="!!Inhaltsbalken">
            <a:extLst>
              <a:ext uri="{FF2B5EF4-FFF2-40B4-BE49-F238E27FC236}">
                <a16:creationId xmlns:a16="http://schemas.microsoft.com/office/drawing/2014/main" id="{3EEAB9C5-E564-0F6C-8638-7BBFB9C14D10}"/>
              </a:ext>
            </a:extLst>
          </p:cNvPr>
          <p:cNvSpPr/>
          <p:nvPr/>
        </p:nvSpPr>
        <p:spPr>
          <a:xfrm flipV="1">
            <a:off x="3186261" y="1474952"/>
            <a:ext cx="9005740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!!Gliederungspunkt1">
            <a:extLst>
              <a:ext uri="{FF2B5EF4-FFF2-40B4-BE49-F238E27FC236}">
                <a16:creationId xmlns:a16="http://schemas.microsoft.com/office/drawing/2014/main" id="{A535E126-6F6B-0341-5C96-F6D43B9A6D26}"/>
              </a:ext>
            </a:extLst>
          </p:cNvPr>
          <p:cNvSpPr/>
          <p:nvPr/>
        </p:nvSpPr>
        <p:spPr>
          <a:xfrm>
            <a:off x="786551" y="551610"/>
            <a:ext cx="783602" cy="783602"/>
          </a:xfrm>
          <a:prstGeom prst="ellipse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+mj-lt"/>
              </a:rPr>
              <a:t>3</a:t>
            </a:r>
          </a:p>
        </p:txBody>
      </p:sp>
      <p:pic>
        <p:nvPicPr>
          <p:cNvPr id="26" name="Court Icon" descr="Bank">
            <a:extLst>
              <a:ext uri="{FF2B5EF4-FFF2-40B4-BE49-F238E27FC236}">
                <a16:creationId xmlns:a16="http://schemas.microsoft.com/office/drawing/2014/main" id="{5F8ECF34-DB69-1361-D6AE-CA0B4439B4F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312540" y="2675125"/>
            <a:ext cx="1703906" cy="1703906"/>
          </a:xfrm>
          <a:prstGeom prst="rect">
            <a:avLst/>
          </a:prstGeom>
        </p:spPr>
      </p:pic>
      <p:sp>
        <p:nvSpPr>
          <p:cNvPr id="27" name="Ellipse 26">
            <a:extLst>
              <a:ext uri="{FF2B5EF4-FFF2-40B4-BE49-F238E27FC236}">
                <a16:creationId xmlns:a16="http://schemas.microsoft.com/office/drawing/2014/main" id="{7D8FF11A-CE4D-DEEE-6C07-76CD0898E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108345" y="2532790"/>
            <a:ext cx="2090234" cy="2090234"/>
          </a:xfrm>
          <a:prstGeom prst="ellipse">
            <a:avLst/>
          </a:prstGeom>
          <a:noFill/>
          <a:ln w="3175">
            <a:solidFill>
              <a:srgbClr val="5761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0"/>
            <a:endParaRPr lang="de-DE" noProof="0"/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DD204E60-B475-F432-68EF-CF2484ED7F05}"/>
              </a:ext>
            </a:extLst>
          </p:cNvPr>
          <p:cNvSpPr/>
          <p:nvPr/>
        </p:nvSpPr>
        <p:spPr>
          <a:xfrm>
            <a:off x="256895" y="6302339"/>
            <a:ext cx="4004027" cy="400110"/>
          </a:xfrm>
          <a:prstGeom prst="roundRect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MEMBER STATE A </a:t>
            </a:r>
          </a:p>
        </p:txBody>
      </p:sp>
      <p:sp>
        <p:nvSpPr>
          <p:cNvPr id="33" name="Rechteck: abgerundete Ecken 32">
            <a:extLst>
              <a:ext uri="{FF2B5EF4-FFF2-40B4-BE49-F238E27FC236}">
                <a16:creationId xmlns:a16="http://schemas.microsoft.com/office/drawing/2014/main" id="{A0E5D193-CD19-06E8-C485-6D94B464E89D}"/>
              </a:ext>
            </a:extLst>
          </p:cNvPr>
          <p:cNvSpPr/>
          <p:nvPr/>
        </p:nvSpPr>
        <p:spPr>
          <a:xfrm>
            <a:off x="4306641" y="6300343"/>
            <a:ext cx="7762927" cy="400110"/>
          </a:xfrm>
          <a:prstGeom prst="roundRect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MEMBER STATE B </a:t>
            </a:r>
          </a:p>
        </p:txBody>
      </p:sp>
      <p:sp>
        <p:nvSpPr>
          <p:cNvPr id="36" name="!!Inhaltsbalken">
            <a:extLst>
              <a:ext uri="{FF2B5EF4-FFF2-40B4-BE49-F238E27FC236}">
                <a16:creationId xmlns:a16="http://schemas.microsoft.com/office/drawing/2014/main" id="{5C4AE40C-A39E-6650-570A-F698C2A89A05}"/>
              </a:ext>
            </a:extLst>
          </p:cNvPr>
          <p:cNvSpPr/>
          <p:nvPr/>
        </p:nvSpPr>
        <p:spPr>
          <a:xfrm rot="5400000">
            <a:off x="2049471" y="3807021"/>
            <a:ext cx="4468621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issuing authority">
            <a:extLst>
              <a:ext uri="{FF2B5EF4-FFF2-40B4-BE49-F238E27FC236}">
                <a16:creationId xmlns:a16="http://schemas.microsoft.com/office/drawing/2014/main" id="{8FBD842D-C937-5C83-D9E9-A80580C494C6}"/>
              </a:ext>
            </a:extLst>
          </p:cNvPr>
          <p:cNvSpPr txBox="1"/>
          <p:nvPr/>
        </p:nvSpPr>
        <p:spPr>
          <a:xfrm>
            <a:off x="808338" y="5398435"/>
            <a:ext cx="2755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issuing</a:t>
            </a:r>
            <a:r>
              <a:rPr lang="de-DE" sz="2800" dirty="0"/>
              <a:t> </a:t>
            </a:r>
            <a:r>
              <a:rPr lang="de-DE" sz="2800" dirty="0" err="1"/>
              <a:t>authority</a:t>
            </a:r>
            <a:r>
              <a:rPr lang="de-DE" sz="2800" dirty="0"/>
              <a:t> </a:t>
            </a:r>
          </a:p>
        </p:txBody>
      </p:sp>
      <p:sp>
        <p:nvSpPr>
          <p:cNvPr id="12" name="executing authority">
            <a:extLst>
              <a:ext uri="{FF2B5EF4-FFF2-40B4-BE49-F238E27FC236}">
                <a16:creationId xmlns:a16="http://schemas.microsoft.com/office/drawing/2014/main" id="{54202168-60A1-4624-8B0E-B153E768B74B}"/>
              </a:ext>
            </a:extLst>
          </p:cNvPr>
          <p:cNvSpPr txBox="1"/>
          <p:nvPr/>
        </p:nvSpPr>
        <p:spPr>
          <a:xfrm>
            <a:off x="5052076" y="5422008"/>
            <a:ext cx="31712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executing</a:t>
            </a:r>
            <a:r>
              <a:rPr lang="de-DE" sz="2800" dirty="0"/>
              <a:t> </a:t>
            </a:r>
            <a:r>
              <a:rPr lang="de-DE" sz="2800" dirty="0" err="1"/>
              <a:t>authority</a:t>
            </a:r>
            <a:r>
              <a:rPr lang="de-DE" sz="2800" dirty="0"/>
              <a:t> 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52CB578-3793-5623-5A55-43EC4E6A5E05}"/>
              </a:ext>
            </a:extLst>
          </p:cNvPr>
          <p:cNvSpPr txBox="1"/>
          <p:nvPr/>
        </p:nvSpPr>
        <p:spPr>
          <a:xfrm>
            <a:off x="9635978" y="5422008"/>
            <a:ext cx="1311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suspect</a:t>
            </a:r>
            <a:endParaRPr lang="de-DE" sz="2800" dirty="0"/>
          </a:p>
        </p:txBody>
      </p:sp>
      <p:pic>
        <p:nvPicPr>
          <p:cNvPr id="6" name="Grafik 5" descr="Stoppuhr">
            <a:extLst>
              <a:ext uri="{FF2B5EF4-FFF2-40B4-BE49-F238E27FC236}">
                <a16:creationId xmlns:a16="http://schemas.microsoft.com/office/drawing/2014/main" id="{1DBF95A3-A629-3344-3F9A-88A254F0D0A9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732445" y="1602889"/>
            <a:ext cx="828453" cy="828453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DA485F87-D156-2CD8-B453-29C9C054A859}"/>
              </a:ext>
            </a:extLst>
          </p:cNvPr>
          <p:cNvSpPr txBox="1"/>
          <p:nvPr/>
        </p:nvSpPr>
        <p:spPr>
          <a:xfrm>
            <a:off x="9560898" y="1875785"/>
            <a:ext cx="15954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10 </a:t>
            </a:r>
            <a:r>
              <a:rPr lang="de-DE" sz="2000" b="1" dirty="0" err="1"/>
              <a:t>days</a:t>
            </a:r>
            <a:r>
              <a:rPr lang="de-DE" sz="2000" b="1" dirty="0"/>
              <a:t> (e.g.)</a:t>
            </a:r>
          </a:p>
        </p:txBody>
      </p:sp>
      <p:pic>
        <p:nvPicPr>
          <p:cNvPr id="29" name="Grafik 28" descr="Handschellen">
            <a:extLst>
              <a:ext uri="{FF2B5EF4-FFF2-40B4-BE49-F238E27FC236}">
                <a16:creationId xmlns:a16="http://schemas.microsoft.com/office/drawing/2014/main" id="{6A05E32A-777B-4133-B651-517A010FD4ED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779260" y="2896375"/>
            <a:ext cx="1340564" cy="1340564"/>
          </a:xfrm>
          <a:prstGeom prst="rect">
            <a:avLst/>
          </a:prstGeom>
        </p:spPr>
      </p:pic>
      <p:pic>
        <p:nvPicPr>
          <p:cNvPr id="31" name="Grafik 30" descr="Umschlag">
            <a:extLst>
              <a:ext uri="{FF2B5EF4-FFF2-40B4-BE49-F238E27FC236}">
                <a16:creationId xmlns:a16="http://schemas.microsoft.com/office/drawing/2014/main" id="{6B893F35-A8A8-4BFC-AE7B-E23CD8DD53B9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5193647" y="3133162"/>
            <a:ext cx="1092631" cy="1092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4927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5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59259E-6 L 0.22578 -0.0013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89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1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42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1.85185E-6 L -0.19778 -1.85185E-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2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66667E-6 -7.40741E-7 L 0.19779 0.00139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83" y="69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125E-6 -7.40741E-7 L 0.19688 0.00139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44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5" grpId="1"/>
      <p:bldP spid="7" grpId="0"/>
      <p:bldP spid="7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A199C0-613D-38A1-27A6-41E3CB272F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Kundenbewertung">
            <a:extLst>
              <a:ext uri="{FF2B5EF4-FFF2-40B4-BE49-F238E27FC236}">
                <a16:creationId xmlns:a16="http://schemas.microsoft.com/office/drawing/2014/main" id="{168B49AE-C17A-4C5C-9E2C-848F505405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54522" y="2824118"/>
            <a:ext cx="3082955" cy="3082955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B6A7A618-F515-F97B-7B36-D101F28895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436" y="5907073"/>
            <a:ext cx="2168852" cy="84084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0AA99BA9-13AC-0C6F-5934-E44274550666}"/>
              </a:ext>
            </a:extLst>
          </p:cNvPr>
          <p:cNvSpPr txBox="1"/>
          <p:nvPr/>
        </p:nvSpPr>
        <p:spPr>
          <a:xfrm>
            <a:off x="1561430" y="6096664"/>
            <a:ext cx="9069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rgbClr val="7A786C"/>
                </a:solidFill>
                <a:latin typeface="+mj-lt"/>
              </a:rPr>
              <a:t>Prof. Martin Böse </a:t>
            </a:r>
          </a:p>
        </p:txBody>
      </p:sp>
      <p:pic>
        <p:nvPicPr>
          <p:cNvPr id="12" name="Picture 1" descr="Home">
            <a:extLst>
              <a:ext uri="{FF2B5EF4-FFF2-40B4-BE49-F238E27FC236}">
                <a16:creationId xmlns:a16="http://schemas.microsoft.com/office/drawing/2014/main" id="{67CAE728-6D40-3F08-3EF8-818EED3E54B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9" y="128006"/>
            <a:ext cx="3647862" cy="16308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!!Inhaltsbalken">
            <a:extLst>
              <a:ext uri="{FF2B5EF4-FFF2-40B4-BE49-F238E27FC236}">
                <a16:creationId xmlns:a16="http://schemas.microsoft.com/office/drawing/2014/main" id="{A4283B52-92EB-898D-7DB2-A92ECCE06EB6}"/>
              </a:ext>
            </a:extLst>
          </p:cNvPr>
          <p:cNvSpPr/>
          <p:nvPr/>
        </p:nvSpPr>
        <p:spPr>
          <a:xfrm rot="5400000">
            <a:off x="-1692204" y="4276800"/>
            <a:ext cx="5099183" cy="63224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374F3755-8C7E-56A5-36C0-A8F90813B511}"/>
              </a:ext>
            </a:extLst>
          </p:cNvPr>
          <p:cNvSpPr txBox="1"/>
          <p:nvPr/>
        </p:nvSpPr>
        <p:spPr>
          <a:xfrm>
            <a:off x="2419929" y="1758819"/>
            <a:ext cx="73521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800" b="1" dirty="0">
                <a:solidFill>
                  <a:srgbClr val="1133A0"/>
                </a:solidFill>
                <a:latin typeface="+mj-lt"/>
              </a:rPr>
              <a:t>Any </a:t>
            </a:r>
            <a:r>
              <a:rPr lang="de-DE" sz="4800" b="1" dirty="0" err="1">
                <a:solidFill>
                  <a:srgbClr val="1133A0"/>
                </a:solidFill>
                <a:latin typeface="+mj-lt"/>
              </a:rPr>
              <a:t>questions</a:t>
            </a:r>
            <a:r>
              <a:rPr lang="de-DE" sz="4800" b="1" dirty="0">
                <a:solidFill>
                  <a:srgbClr val="1133A0"/>
                </a:solidFill>
                <a:latin typeface="+mj-lt"/>
              </a:rPr>
              <a:t> </a:t>
            </a:r>
            <a:r>
              <a:rPr lang="de-DE" sz="4800" b="1" dirty="0" err="1">
                <a:solidFill>
                  <a:srgbClr val="1133A0"/>
                </a:solidFill>
                <a:latin typeface="+mj-lt"/>
              </a:rPr>
              <a:t>or</a:t>
            </a:r>
            <a:r>
              <a:rPr lang="de-DE" sz="4800" b="1" dirty="0">
                <a:solidFill>
                  <a:srgbClr val="1133A0"/>
                </a:solidFill>
                <a:latin typeface="+mj-lt"/>
              </a:rPr>
              <a:t> </a:t>
            </a:r>
            <a:r>
              <a:rPr lang="de-DE" sz="4800" b="1" dirty="0" err="1">
                <a:solidFill>
                  <a:srgbClr val="1133A0"/>
                </a:solidFill>
                <a:latin typeface="+mj-lt"/>
              </a:rPr>
              <a:t>comments</a:t>
            </a:r>
            <a:r>
              <a:rPr lang="de-DE" sz="4800" b="1" dirty="0">
                <a:solidFill>
                  <a:srgbClr val="1133A0"/>
                </a:solidFill>
                <a:latin typeface="+mj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679456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animBg="1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436" y="5907073"/>
            <a:ext cx="2168852" cy="84084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3D1C33D0-6E82-2FA8-F04E-A0A4AF2E22AB}"/>
              </a:ext>
            </a:extLst>
          </p:cNvPr>
          <p:cNvSpPr txBox="1"/>
          <p:nvPr/>
        </p:nvSpPr>
        <p:spPr>
          <a:xfrm>
            <a:off x="1561431" y="5099181"/>
            <a:ext cx="9069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rgbClr val="7A786C"/>
                </a:solidFill>
                <a:latin typeface="+mj-lt"/>
              </a:rPr>
              <a:t>Prof</a:t>
            </a:r>
            <a:r>
              <a:rPr lang="de-DE" sz="2400" b="1">
                <a:solidFill>
                  <a:srgbClr val="7A786C"/>
                </a:solidFill>
                <a:latin typeface="+mj-lt"/>
              </a:rPr>
              <a:t>. Martin </a:t>
            </a:r>
            <a:r>
              <a:rPr lang="de-DE" sz="2400" b="1" dirty="0">
                <a:solidFill>
                  <a:srgbClr val="7A786C"/>
                </a:solidFill>
                <a:latin typeface="+mj-lt"/>
              </a:rPr>
              <a:t>Böse 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F9EED977-200E-48B0-B192-523107C34B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3004" y="2487040"/>
            <a:ext cx="10314659" cy="1883920"/>
          </a:xfrm>
        </p:spPr>
        <p:txBody>
          <a:bodyPr>
            <a:noAutofit/>
          </a:bodyPr>
          <a:lstStyle/>
          <a:p>
            <a:r>
              <a:rPr lang="de-DE" b="1" dirty="0">
                <a:solidFill>
                  <a:srgbClr val="1133A0"/>
                </a:solidFill>
              </a:rPr>
              <a:t>E</a:t>
            </a:r>
            <a:r>
              <a:rPr lang="de-DE" dirty="0">
                <a:solidFill>
                  <a:srgbClr val="1133A0"/>
                </a:solidFill>
              </a:rPr>
              <a:t>UROPEAN </a:t>
            </a:r>
            <a:r>
              <a:rPr lang="de-DE" b="1" dirty="0">
                <a:solidFill>
                  <a:srgbClr val="1133A0"/>
                </a:solidFill>
              </a:rPr>
              <a:t>S</a:t>
            </a:r>
            <a:r>
              <a:rPr lang="de-DE" dirty="0">
                <a:solidFill>
                  <a:srgbClr val="1133A0"/>
                </a:solidFill>
              </a:rPr>
              <a:t>UPERVISION </a:t>
            </a:r>
            <a:r>
              <a:rPr lang="de-DE" b="1" dirty="0">
                <a:solidFill>
                  <a:srgbClr val="1133A0"/>
                </a:solidFill>
              </a:rPr>
              <a:t>O</a:t>
            </a:r>
            <a:r>
              <a:rPr lang="de-DE" dirty="0">
                <a:solidFill>
                  <a:srgbClr val="1133A0"/>
                </a:solidFill>
              </a:rPr>
              <a:t>RDER </a:t>
            </a:r>
            <a:br>
              <a:rPr lang="de-DE" dirty="0"/>
            </a:br>
            <a:endParaRPr lang="de-DE" dirty="0"/>
          </a:p>
        </p:txBody>
      </p:sp>
      <p:pic>
        <p:nvPicPr>
          <p:cNvPr id="12" name="Picture 1" descr="Home">
            <a:extLst>
              <a:ext uri="{FF2B5EF4-FFF2-40B4-BE49-F238E27FC236}">
                <a16:creationId xmlns:a16="http://schemas.microsoft.com/office/drawing/2014/main" id="{6ECCCD82-641B-4493-B9B4-C69540C0FCF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9" y="128006"/>
            <a:ext cx="3647862" cy="163081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5FBC7038-9C4B-48DC-B3B8-C6193510EFAD}"/>
              </a:ext>
            </a:extLst>
          </p:cNvPr>
          <p:cNvSpPr/>
          <p:nvPr/>
        </p:nvSpPr>
        <p:spPr>
          <a:xfrm>
            <a:off x="1865765" y="3429000"/>
            <a:ext cx="83662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4400" dirty="0">
                <a:solidFill>
                  <a:srgbClr val="1133A0"/>
                </a:solidFill>
                <a:latin typeface="+mj-lt"/>
              </a:rPr>
              <a:t>and </a:t>
            </a:r>
            <a:r>
              <a:rPr lang="de-DE" sz="4400" dirty="0" err="1">
                <a:solidFill>
                  <a:srgbClr val="1133A0"/>
                </a:solidFill>
                <a:latin typeface="+mj-lt"/>
              </a:rPr>
              <a:t>the</a:t>
            </a:r>
            <a:r>
              <a:rPr lang="de-DE" sz="4400" dirty="0">
                <a:solidFill>
                  <a:srgbClr val="1133A0"/>
                </a:solidFill>
                <a:latin typeface="+mj-lt"/>
              </a:rPr>
              <a:t> </a:t>
            </a:r>
            <a:r>
              <a:rPr lang="de-DE" sz="4400" dirty="0" err="1">
                <a:solidFill>
                  <a:srgbClr val="1133A0"/>
                </a:solidFill>
                <a:latin typeface="+mj-lt"/>
              </a:rPr>
              <a:t>challenges</a:t>
            </a:r>
            <a:r>
              <a:rPr lang="de-DE" sz="4400" dirty="0">
                <a:solidFill>
                  <a:srgbClr val="1133A0"/>
                </a:solidFill>
                <a:latin typeface="+mj-lt"/>
              </a:rPr>
              <a:t> in </a:t>
            </a:r>
            <a:r>
              <a:rPr lang="de-DE" sz="4400" dirty="0" err="1">
                <a:solidFill>
                  <a:srgbClr val="1133A0"/>
                </a:solidFill>
                <a:latin typeface="+mj-lt"/>
              </a:rPr>
              <a:t>its</a:t>
            </a:r>
            <a:r>
              <a:rPr lang="de-DE" sz="4400" dirty="0">
                <a:solidFill>
                  <a:srgbClr val="1133A0"/>
                </a:solidFill>
                <a:latin typeface="+mj-lt"/>
              </a:rPr>
              <a:t> </a:t>
            </a:r>
            <a:r>
              <a:rPr lang="de-DE" sz="4400" dirty="0" err="1">
                <a:solidFill>
                  <a:srgbClr val="1133A0"/>
                </a:solidFill>
                <a:latin typeface="+mj-lt"/>
              </a:rPr>
              <a:t>application</a:t>
            </a:r>
            <a:endParaRPr lang="de-DE" sz="4400" dirty="0">
              <a:solidFill>
                <a:srgbClr val="1133A0"/>
              </a:solidFill>
              <a:latin typeface="+mj-lt"/>
            </a:endParaRPr>
          </a:p>
        </p:txBody>
      </p:sp>
      <p:sp>
        <p:nvSpPr>
          <p:cNvPr id="3" name="!!Inhaltsbalken">
            <a:extLst>
              <a:ext uri="{FF2B5EF4-FFF2-40B4-BE49-F238E27FC236}">
                <a16:creationId xmlns:a16="http://schemas.microsoft.com/office/drawing/2014/main" id="{15FAC0EE-9B63-BDD6-3C53-4D9B6A848DF3}"/>
              </a:ext>
            </a:extLst>
          </p:cNvPr>
          <p:cNvSpPr/>
          <p:nvPr/>
        </p:nvSpPr>
        <p:spPr>
          <a:xfrm rot="5400000">
            <a:off x="-1692204" y="4276800"/>
            <a:ext cx="5099183" cy="63224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50210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!!Gliederungspunkt 1">
            <a:extLst>
              <a:ext uri="{FF2B5EF4-FFF2-40B4-BE49-F238E27FC236}">
                <a16:creationId xmlns:a16="http://schemas.microsoft.com/office/drawing/2014/main" id="{F8B13DD2-0417-4B28-8411-94C84BDF86CC}"/>
              </a:ext>
            </a:extLst>
          </p:cNvPr>
          <p:cNvSpPr/>
          <p:nvPr/>
        </p:nvSpPr>
        <p:spPr>
          <a:xfrm>
            <a:off x="2191144" y="2407899"/>
            <a:ext cx="783602" cy="783602"/>
          </a:xfrm>
          <a:prstGeom prst="ellipse">
            <a:avLst/>
          </a:prstGeom>
          <a:solidFill>
            <a:srgbClr val="1031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+mj-lt"/>
              </a:rPr>
              <a:t>1</a:t>
            </a:r>
          </a:p>
        </p:txBody>
      </p:sp>
      <p:pic>
        <p:nvPicPr>
          <p:cNvPr id="12" name="Logo" descr="Home">
            <a:extLst>
              <a:ext uri="{FF2B5EF4-FFF2-40B4-BE49-F238E27FC236}">
                <a16:creationId xmlns:a16="http://schemas.microsoft.com/office/drawing/2014/main" id="{6ECCCD82-641B-4493-B9B4-C69540C0FC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9" y="128006"/>
            <a:ext cx="3647862" cy="163081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!!Titel">
            <a:extLst>
              <a:ext uri="{FF2B5EF4-FFF2-40B4-BE49-F238E27FC236}">
                <a16:creationId xmlns:a16="http://schemas.microsoft.com/office/drawing/2014/main" id="{89658FCD-32B2-4250-B672-E50DA5B9EC69}"/>
              </a:ext>
            </a:extLst>
          </p:cNvPr>
          <p:cNvSpPr txBox="1">
            <a:spLocks/>
          </p:cNvSpPr>
          <p:nvPr/>
        </p:nvSpPr>
        <p:spPr>
          <a:xfrm>
            <a:off x="2979324" y="557657"/>
            <a:ext cx="9762189" cy="7715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b="1" dirty="0">
                <a:solidFill>
                  <a:srgbClr val="1133A0"/>
                </a:solidFill>
              </a:rPr>
              <a:t>E</a:t>
            </a:r>
            <a:r>
              <a:rPr lang="de-DE" sz="4800" dirty="0">
                <a:solidFill>
                  <a:srgbClr val="1133A0"/>
                </a:solidFill>
              </a:rPr>
              <a:t>uropean </a:t>
            </a:r>
            <a:r>
              <a:rPr lang="de-DE" sz="4800" b="1" dirty="0">
                <a:solidFill>
                  <a:srgbClr val="1133A0"/>
                </a:solidFill>
              </a:rPr>
              <a:t>S</a:t>
            </a:r>
            <a:r>
              <a:rPr lang="de-DE" sz="4800" dirty="0">
                <a:solidFill>
                  <a:srgbClr val="1133A0"/>
                </a:solidFill>
              </a:rPr>
              <a:t>upervision</a:t>
            </a:r>
            <a:r>
              <a:rPr lang="de-DE" sz="4800" b="1" dirty="0">
                <a:solidFill>
                  <a:srgbClr val="1133A0"/>
                </a:solidFill>
              </a:rPr>
              <a:t> O</a:t>
            </a:r>
            <a:r>
              <a:rPr lang="de-DE" sz="4800" dirty="0">
                <a:solidFill>
                  <a:srgbClr val="1133A0"/>
                </a:solidFill>
              </a:rPr>
              <a:t>rder</a:t>
            </a:r>
          </a:p>
        </p:txBody>
      </p:sp>
      <p:sp>
        <p:nvSpPr>
          <p:cNvPr id="14" name="overview">
            <a:extLst>
              <a:ext uri="{FF2B5EF4-FFF2-40B4-BE49-F238E27FC236}">
                <a16:creationId xmlns:a16="http://schemas.microsoft.com/office/drawing/2014/main" id="{8C736CDA-B92A-4FCF-9237-13B21563ACE6}"/>
              </a:ext>
            </a:extLst>
          </p:cNvPr>
          <p:cNvSpPr txBox="1"/>
          <p:nvPr/>
        </p:nvSpPr>
        <p:spPr>
          <a:xfrm>
            <a:off x="3703797" y="2188470"/>
            <a:ext cx="6764033" cy="1003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4400" dirty="0" err="1">
                <a:latin typeface="+mj-lt"/>
              </a:rPr>
              <a:t>introduction</a:t>
            </a:r>
            <a:endParaRPr lang="de-DE" sz="4400" dirty="0">
              <a:latin typeface="+mj-lt"/>
            </a:endParaRPr>
          </a:p>
        </p:txBody>
      </p:sp>
      <p:sp>
        <p:nvSpPr>
          <p:cNvPr id="3" name="!!Inhaltsbalken">
            <a:extLst>
              <a:ext uri="{FF2B5EF4-FFF2-40B4-BE49-F238E27FC236}">
                <a16:creationId xmlns:a16="http://schemas.microsoft.com/office/drawing/2014/main" id="{D237D4D6-1923-B66D-EAA8-F9DCBD957896}"/>
              </a:ext>
            </a:extLst>
          </p:cNvPr>
          <p:cNvSpPr/>
          <p:nvPr/>
        </p:nvSpPr>
        <p:spPr>
          <a:xfrm flipV="1">
            <a:off x="3357548" y="1521132"/>
            <a:ext cx="9005740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70807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Inhaltsbalken">
            <a:extLst>
              <a:ext uri="{FF2B5EF4-FFF2-40B4-BE49-F238E27FC236}">
                <a16:creationId xmlns:a16="http://schemas.microsoft.com/office/drawing/2014/main" id="{5AA12453-4585-78DB-37BD-E921FA778D81}"/>
              </a:ext>
            </a:extLst>
          </p:cNvPr>
          <p:cNvSpPr/>
          <p:nvPr/>
        </p:nvSpPr>
        <p:spPr>
          <a:xfrm flipV="1">
            <a:off x="3357548" y="1521132"/>
            <a:ext cx="9005740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Gliederungspunkt 2">
            <a:extLst>
              <a:ext uri="{FF2B5EF4-FFF2-40B4-BE49-F238E27FC236}">
                <a16:creationId xmlns:a16="http://schemas.microsoft.com/office/drawing/2014/main" id="{65484293-827A-4E8B-BDC3-8C9DC4FE36CF}"/>
              </a:ext>
            </a:extLst>
          </p:cNvPr>
          <p:cNvSpPr/>
          <p:nvPr/>
        </p:nvSpPr>
        <p:spPr>
          <a:xfrm>
            <a:off x="2191144" y="3373485"/>
            <a:ext cx="783602" cy="783602"/>
          </a:xfrm>
          <a:prstGeom prst="ellipse">
            <a:avLst/>
          </a:prstGeom>
          <a:solidFill>
            <a:srgbClr val="1031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+mj-lt"/>
              </a:rPr>
              <a:t>2</a:t>
            </a:r>
          </a:p>
        </p:txBody>
      </p:sp>
      <p:sp>
        <p:nvSpPr>
          <p:cNvPr id="16" name="!!Gliederungspunkt 1">
            <a:extLst>
              <a:ext uri="{FF2B5EF4-FFF2-40B4-BE49-F238E27FC236}">
                <a16:creationId xmlns:a16="http://schemas.microsoft.com/office/drawing/2014/main" id="{F8B13DD2-0417-4B28-8411-94C84BDF86CC}"/>
              </a:ext>
            </a:extLst>
          </p:cNvPr>
          <p:cNvSpPr/>
          <p:nvPr/>
        </p:nvSpPr>
        <p:spPr>
          <a:xfrm>
            <a:off x="2191144" y="2407899"/>
            <a:ext cx="783602" cy="783602"/>
          </a:xfrm>
          <a:prstGeom prst="ellipse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+mj-lt"/>
              </a:rPr>
              <a:t>1</a:t>
            </a:r>
          </a:p>
        </p:txBody>
      </p:sp>
      <p:pic>
        <p:nvPicPr>
          <p:cNvPr id="12" name="Logo" descr="Home">
            <a:extLst>
              <a:ext uri="{FF2B5EF4-FFF2-40B4-BE49-F238E27FC236}">
                <a16:creationId xmlns:a16="http://schemas.microsoft.com/office/drawing/2014/main" id="{6ECCCD82-641B-4493-B9B4-C69540C0FC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9" y="128006"/>
            <a:ext cx="3647862" cy="163081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!!Titel">
            <a:extLst>
              <a:ext uri="{FF2B5EF4-FFF2-40B4-BE49-F238E27FC236}">
                <a16:creationId xmlns:a16="http://schemas.microsoft.com/office/drawing/2014/main" id="{89658FCD-32B2-4250-B672-E50DA5B9EC69}"/>
              </a:ext>
            </a:extLst>
          </p:cNvPr>
          <p:cNvSpPr txBox="1">
            <a:spLocks/>
          </p:cNvSpPr>
          <p:nvPr/>
        </p:nvSpPr>
        <p:spPr>
          <a:xfrm>
            <a:off x="2979324" y="557657"/>
            <a:ext cx="9762189" cy="7715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b="1" dirty="0">
                <a:solidFill>
                  <a:srgbClr val="1133A0"/>
                </a:solidFill>
              </a:rPr>
              <a:t>E</a:t>
            </a:r>
            <a:r>
              <a:rPr lang="de-DE" sz="4800" dirty="0">
                <a:solidFill>
                  <a:srgbClr val="1133A0"/>
                </a:solidFill>
              </a:rPr>
              <a:t>uropean </a:t>
            </a:r>
            <a:r>
              <a:rPr lang="de-DE" sz="4800" b="1" dirty="0">
                <a:solidFill>
                  <a:srgbClr val="1133A0"/>
                </a:solidFill>
              </a:rPr>
              <a:t>S</a:t>
            </a:r>
            <a:r>
              <a:rPr lang="de-DE" sz="4800" dirty="0">
                <a:solidFill>
                  <a:srgbClr val="1133A0"/>
                </a:solidFill>
              </a:rPr>
              <a:t>upervision</a:t>
            </a:r>
            <a:r>
              <a:rPr lang="de-DE" sz="4800" b="1" dirty="0">
                <a:solidFill>
                  <a:srgbClr val="1133A0"/>
                </a:solidFill>
              </a:rPr>
              <a:t> O</a:t>
            </a:r>
            <a:r>
              <a:rPr lang="de-DE" sz="4800" dirty="0">
                <a:solidFill>
                  <a:srgbClr val="1133A0"/>
                </a:solidFill>
              </a:rPr>
              <a:t>rder</a:t>
            </a:r>
          </a:p>
        </p:txBody>
      </p:sp>
      <p:sp>
        <p:nvSpPr>
          <p:cNvPr id="11" name="current challenges">
            <a:extLst>
              <a:ext uri="{FF2B5EF4-FFF2-40B4-BE49-F238E27FC236}">
                <a16:creationId xmlns:a16="http://schemas.microsoft.com/office/drawing/2014/main" id="{C748CE75-D34B-468C-9E96-FC632AA3F6F5}"/>
              </a:ext>
            </a:extLst>
          </p:cNvPr>
          <p:cNvSpPr txBox="1"/>
          <p:nvPr/>
        </p:nvSpPr>
        <p:spPr>
          <a:xfrm>
            <a:off x="3703797" y="3154056"/>
            <a:ext cx="6764033" cy="1003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4400" dirty="0" err="1">
                <a:latin typeface="+mj-lt"/>
              </a:rPr>
              <a:t>current</a:t>
            </a:r>
            <a:r>
              <a:rPr lang="de-DE" sz="4400" dirty="0">
                <a:latin typeface="+mj-lt"/>
              </a:rPr>
              <a:t> </a:t>
            </a:r>
            <a:r>
              <a:rPr lang="de-DE" sz="4400" dirty="0" err="1">
                <a:latin typeface="+mj-lt"/>
              </a:rPr>
              <a:t>challenges</a:t>
            </a:r>
            <a:r>
              <a:rPr lang="de-DE" sz="4400" dirty="0">
                <a:latin typeface="+mj-lt"/>
              </a:rPr>
              <a:t> </a:t>
            </a:r>
          </a:p>
        </p:txBody>
      </p:sp>
      <p:sp>
        <p:nvSpPr>
          <p:cNvPr id="14" name="overview">
            <a:extLst>
              <a:ext uri="{FF2B5EF4-FFF2-40B4-BE49-F238E27FC236}">
                <a16:creationId xmlns:a16="http://schemas.microsoft.com/office/drawing/2014/main" id="{8C736CDA-B92A-4FCF-9237-13B21563ACE6}"/>
              </a:ext>
            </a:extLst>
          </p:cNvPr>
          <p:cNvSpPr txBox="1"/>
          <p:nvPr/>
        </p:nvSpPr>
        <p:spPr>
          <a:xfrm>
            <a:off x="3703797" y="2188470"/>
            <a:ext cx="6764033" cy="1003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4400" dirty="0" err="1">
                <a:latin typeface="+mj-lt"/>
              </a:rPr>
              <a:t>introduction</a:t>
            </a:r>
            <a:endParaRPr lang="de-DE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3592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Inhaltsbalken">
            <a:extLst>
              <a:ext uri="{FF2B5EF4-FFF2-40B4-BE49-F238E27FC236}">
                <a16:creationId xmlns:a16="http://schemas.microsoft.com/office/drawing/2014/main" id="{43A18F4D-CEA4-A1F0-5B1C-D8097406C9AA}"/>
              </a:ext>
            </a:extLst>
          </p:cNvPr>
          <p:cNvSpPr/>
          <p:nvPr/>
        </p:nvSpPr>
        <p:spPr>
          <a:xfrm rot="10800000" flipV="1">
            <a:off x="3357548" y="1521132"/>
            <a:ext cx="9005740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Gliederungspunkt 2">
            <a:extLst>
              <a:ext uri="{FF2B5EF4-FFF2-40B4-BE49-F238E27FC236}">
                <a16:creationId xmlns:a16="http://schemas.microsoft.com/office/drawing/2014/main" id="{65484293-827A-4E8B-BDC3-8C9DC4FE36CF}"/>
              </a:ext>
            </a:extLst>
          </p:cNvPr>
          <p:cNvSpPr/>
          <p:nvPr/>
        </p:nvSpPr>
        <p:spPr>
          <a:xfrm>
            <a:off x="2191144" y="3373485"/>
            <a:ext cx="783602" cy="783602"/>
          </a:xfrm>
          <a:prstGeom prst="ellipse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+mj-lt"/>
              </a:rPr>
              <a:t>2</a:t>
            </a:r>
          </a:p>
        </p:txBody>
      </p:sp>
      <p:sp>
        <p:nvSpPr>
          <p:cNvPr id="16" name="!!Gliederungspunkt 1">
            <a:extLst>
              <a:ext uri="{FF2B5EF4-FFF2-40B4-BE49-F238E27FC236}">
                <a16:creationId xmlns:a16="http://schemas.microsoft.com/office/drawing/2014/main" id="{F8B13DD2-0417-4B28-8411-94C84BDF86CC}"/>
              </a:ext>
            </a:extLst>
          </p:cNvPr>
          <p:cNvSpPr/>
          <p:nvPr/>
        </p:nvSpPr>
        <p:spPr>
          <a:xfrm>
            <a:off x="2191144" y="2407899"/>
            <a:ext cx="783602" cy="783602"/>
          </a:xfrm>
          <a:prstGeom prst="ellipse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+mj-lt"/>
              </a:rPr>
              <a:t>1</a:t>
            </a:r>
          </a:p>
        </p:txBody>
      </p:sp>
      <p:pic>
        <p:nvPicPr>
          <p:cNvPr id="12" name="Logo" descr="Home">
            <a:extLst>
              <a:ext uri="{FF2B5EF4-FFF2-40B4-BE49-F238E27FC236}">
                <a16:creationId xmlns:a16="http://schemas.microsoft.com/office/drawing/2014/main" id="{6ECCCD82-641B-4493-B9B4-C69540C0FC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9" y="128006"/>
            <a:ext cx="3647862" cy="163081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!!Titel">
            <a:extLst>
              <a:ext uri="{FF2B5EF4-FFF2-40B4-BE49-F238E27FC236}">
                <a16:creationId xmlns:a16="http://schemas.microsoft.com/office/drawing/2014/main" id="{89658FCD-32B2-4250-B672-E50DA5B9EC69}"/>
              </a:ext>
            </a:extLst>
          </p:cNvPr>
          <p:cNvSpPr txBox="1">
            <a:spLocks/>
          </p:cNvSpPr>
          <p:nvPr/>
        </p:nvSpPr>
        <p:spPr>
          <a:xfrm>
            <a:off x="2979324" y="557657"/>
            <a:ext cx="9762189" cy="7715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b="1" dirty="0">
                <a:solidFill>
                  <a:srgbClr val="1133A0"/>
                </a:solidFill>
              </a:rPr>
              <a:t>E</a:t>
            </a:r>
            <a:r>
              <a:rPr lang="de-DE" sz="4800" dirty="0">
                <a:solidFill>
                  <a:srgbClr val="1133A0"/>
                </a:solidFill>
              </a:rPr>
              <a:t>uropean </a:t>
            </a:r>
            <a:r>
              <a:rPr lang="de-DE" sz="4800" b="1" dirty="0">
                <a:solidFill>
                  <a:srgbClr val="1133A0"/>
                </a:solidFill>
              </a:rPr>
              <a:t>S</a:t>
            </a:r>
            <a:r>
              <a:rPr lang="de-DE" sz="4800" dirty="0">
                <a:solidFill>
                  <a:srgbClr val="1133A0"/>
                </a:solidFill>
              </a:rPr>
              <a:t>upervision</a:t>
            </a:r>
            <a:r>
              <a:rPr lang="de-DE" sz="4800" b="1" dirty="0">
                <a:solidFill>
                  <a:srgbClr val="1133A0"/>
                </a:solidFill>
              </a:rPr>
              <a:t> O</a:t>
            </a:r>
            <a:r>
              <a:rPr lang="de-DE" sz="4800" dirty="0">
                <a:solidFill>
                  <a:srgbClr val="1133A0"/>
                </a:solidFill>
              </a:rPr>
              <a:t>rder</a:t>
            </a:r>
          </a:p>
        </p:txBody>
      </p:sp>
      <p:sp>
        <p:nvSpPr>
          <p:cNvPr id="11" name="current challenges">
            <a:extLst>
              <a:ext uri="{FF2B5EF4-FFF2-40B4-BE49-F238E27FC236}">
                <a16:creationId xmlns:a16="http://schemas.microsoft.com/office/drawing/2014/main" id="{C748CE75-D34B-468C-9E96-FC632AA3F6F5}"/>
              </a:ext>
            </a:extLst>
          </p:cNvPr>
          <p:cNvSpPr txBox="1"/>
          <p:nvPr/>
        </p:nvSpPr>
        <p:spPr>
          <a:xfrm>
            <a:off x="3703797" y="3154056"/>
            <a:ext cx="6764033" cy="1003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4400" dirty="0" err="1">
                <a:latin typeface="+mj-lt"/>
              </a:rPr>
              <a:t>current</a:t>
            </a:r>
            <a:r>
              <a:rPr lang="de-DE" sz="4400" dirty="0">
                <a:latin typeface="+mj-lt"/>
              </a:rPr>
              <a:t> </a:t>
            </a:r>
            <a:r>
              <a:rPr lang="de-DE" sz="4400" dirty="0" err="1">
                <a:latin typeface="+mj-lt"/>
              </a:rPr>
              <a:t>challenges</a:t>
            </a:r>
            <a:r>
              <a:rPr lang="de-DE" sz="4400" dirty="0">
                <a:latin typeface="+mj-lt"/>
              </a:rPr>
              <a:t> </a:t>
            </a:r>
          </a:p>
        </p:txBody>
      </p:sp>
      <p:sp>
        <p:nvSpPr>
          <p:cNvPr id="14" name="overview">
            <a:extLst>
              <a:ext uri="{FF2B5EF4-FFF2-40B4-BE49-F238E27FC236}">
                <a16:creationId xmlns:a16="http://schemas.microsoft.com/office/drawing/2014/main" id="{8C736CDA-B92A-4FCF-9237-13B21563ACE6}"/>
              </a:ext>
            </a:extLst>
          </p:cNvPr>
          <p:cNvSpPr txBox="1"/>
          <p:nvPr/>
        </p:nvSpPr>
        <p:spPr>
          <a:xfrm>
            <a:off x="3703797" y="2188470"/>
            <a:ext cx="6764033" cy="1003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4400" dirty="0" err="1">
                <a:latin typeface="+mj-lt"/>
              </a:rPr>
              <a:t>introduction</a:t>
            </a:r>
            <a:endParaRPr lang="de-DE" sz="4400" dirty="0">
              <a:latin typeface="+mj-lt"/>
            </a:endParaRPr>
          </a:p>
        </p:txBody>
      </p:sp>
      <p:sp>
        <p:nvSpPr>
          <p:cNvPr id="13" name="recommendations">
            <a:extLst>
              <a:ext uri="{FF2B5EF4-FFF2-40B4-BE49-F238E27FC236}">
                <a16:creationId xmlns:a16="http://schemas.microsoft.com/office/drawing/2014/main" id="{2E2A2056-BA73-4315-9E77-8C41A0DA29BC}"/>
              </a:ext>
            </a:extLst>
          </p:cNvPr>
          <p:cNvSpPr txBox="1"/>
          <p:nvPr/>
        </p:nvSpPr>
        <p:spPr>
          <a:xfrm>
            <a:off x="3703796" y="4119642"/>
            <a:ext cx="6764033" cy="1003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4400" dirty="0" err="1">
                <a:latin typeface="+mj-lt"/>
              </a:rPr>
              <a:t>recommendations</a:t>
            </a:r>
            <a:r>
              <a:rPr lang="de-DE" sz="4400" dirty="0">
                <a:latin typeface="+mj-lt"/>
              </a:rPr>
              <a:t> </a:t>
            </a:r>
          </a:p>
        </p:txBody>
      </p:sp>
      <p:sp>
        <p:nvSpPr>
          <p:cNvPr id="15" name="Gliederungspunkt 3">
            <a:extLst>
              <a:ext uri="{FF2B5EF4-FFF2-40B4-BE49-F238E27FC236}">
                <a16:creationId xmlns:a16="http://schemas.microsoft.com/office/drawing/2014/main" id="{81C5A863-5B09-48FA-8168-B5E6A7ADDF36}"/>
              </a:ext>
            </a:extLst>
          </p:cNvPr>
          <p:cNvSpPr/>
          <p:nvPr/>
        </p:nvSpPr>
        <p:spPr>
          <a:xfrm>
            <a:off x="2191144" y="4339071"/>
            <a:ext cx="783602" cy="783602"/>
          </a:xfrm>
          <a:prstGeom prst="ellipse">
            <a:avLst/>
          </a:prstGeom>
          <a:solidFill>
            <a:srgbClr val="1031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+mj-lt"/>
              </a:rPr>
              <a:t>3</a:t>
            </a:r>
          </a:p>
        </p:txBody>
      </p:sp>
      <p:pic>
        <p:nvPicPr>
          <p:cNvPr id="18" name="Diskussion" descr="Kundenbewertung">
            <a:extLst>
              <a:ext uri="{FF2B5EF4-FFF2-40B4-BE49-F238E27FC236}">
                <a16:creationId xmlns:a16="http://schemas.microsoft.com/office/drawing/2014/main" id="{1A6B592D-F6DA-412C-92E5-1C2B5D8205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39448" y="4768645"/>
            <a:ext cx="1531698" cy="153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91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!!Titel">
            <a:extLst>
              <a:ext uri="{FF2B5EF4-FFF2-40B4-BE49-F238E27FC236}">
                <a16:creationId xmlns:a16="http://schemas.microsoft.com/office/drawing/2014/main" id="{89658FCD-32B2-4250-B672-E50DA5B9EC69}"/>
              </a:ext>
            </a:extLst>
          </p:cNvPr>
          <p:cNvSpPr txBox="1">
            <a:spLocks/>
          </p:cNvSpPr>
          <p:nvPr/>
        </p:nvSpPr>
        <p:spPr>
          <a:xfrm>
            <a:off x="2979324" y="557657"/>
            <a:ext cx="9762189" cy="7715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b="1" dirty="0">
                <a:solidFill>
                  <a:srgbClr val="1133A0"/>
                </a:solidFill>
              </a:rPr>
              <a:t>ESO</a:t>
            </a:r>
            <a:r>
              <a:rPr lang="de-DE" sz="4800" dirty="0">
                <a:solidFill>
                  <a:srgbClr val="1133A0"/>
                </a:solidFill>
              </a:rPr>
              <a:t> – </a:t>
            </a:r>
            <a:r>
              <a:rPr lang="de-DE" sz="4800" dirty="0" err="1">
                <a:solidFill>
                  <a:srgbClr val="1133A0"/>
                </a:solidFill>
              </a:rPr>
              <a:t>introduction</a:t>
            </a:r>
            <a:endParaRPr lang="de-DE" sz="4800" dirty="0"/>
          </a:p>
        </p:txBody>
      </p:sp>
      <p:sp>
        <p:nvSpPr>
          <p:cNvPr id="22" name="!!Gliederungspunkt 1">
            <a:extLst>
              <a:ext uri="{FF2B5EF4-FFF2-40B4-BE49-F238E27FC236}">
                <a16:creationId xmlns:a16="http://schemas.microsoft.com/office/drawing/2014/main" id="{64CCC6C3-38E4-41CD-8F3D-6B10D09E5B18}"/>
              </a:ext>
            </a:extLst>
          </p:cNvPr>
          <p:cNvSpPr/>
          <p:nvPr/>
        </p:nvSpPr>
        <p:spPr>
          <a:xfrm>
            <a:off x="786551" y="551610"/>
            <a:ext cx="783602" cy="783602"/>
          </a:xfrm>
          <a:prstGeom prst="ellipse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+mj-lt"/>
              </a:rPr>
              <a:t>1</a:t>
            </a:r>
          </a:p>
        </p:txBody>
      </p:sp>
      <p:pic>
        <p:nvPicPr>
          <p:cNvPr id="41" name="Logo" descr="Home">
            <a:extLst>
              <a:ext uri="{FF2B5EF4-FFF2-40B4-BE49-F238E27FC236}">
                <a16:creationId xmlns:a16="http://schemas.microsoft.com/office/drawing/2014/main" id="{066E1402-4586-49F1-AEA6-5EEEE4D90E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9" y="128006"/>
            <a:ext cx="3647862" cy="163081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9896F32A-17C4-437D-87FA-BEC405967ED5}"/>
              </a:ext>
            </a:extLst>
          </p:cNvPr>
          <p:cNvSpPr/>
          <p:nvPr/>
        </p:nvSpPr>
        <p:spPr>
          <a:xfrm>
            <a:off x="1409700" y="5142982"/>
            <a:ext cx="102243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avoid pre-trial detention in cross-border cases by allowing </a:t>
            </a:r>
          </a:p>
          <a:p>
            <a:r>
              <a:rPr lang="en-US" sz="2800" dirty="0"/>
              <a:t>suspects to return to their home Member State under supervision</a:t>
            </a:r>
          </a:p>
        </p:txBody>
      </p:sp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847C5D9B-43D6-4052-B831-C2801501E786}"/>
              </a:ext>
            </a:extLst>
          </p:cNvPr>
          <p:cNvSpPr/>
          <p:nvPr/>
        </p:nvSpPr>
        <p:spPr>
          <a:xfrm>
            <a:off x="362199" y="5251902"/>
            <a:ext cx="978408" cy="484632"/>
          </a:xfrm>
          <a:prstGeom prst="rightArrow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balken">
            <a:extLst>
              <a:ext uri="{FF2B5EF4-FFF2-40B4-BE49-F238E27FC236}">
                <a16:creationId xmlns:a16="http://schemas.microsoft.com/office/drawing/2014/main" id="{E849AE64-DA00-4AB0-B28B-252DA23E842C}"/>
              </a:ext>
            </a:extLst>
          </p:cNvPr>
          <p:cNvSpPr/>
          <p:nvPr/>
        </p:nvSpPr>
        <p:spPr>
          <a:xfrm rot="10800000" flipV="1">
            <a:off x="362199" y="1872109"/>
            <a:ext cx="11467602" cy="427216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/>
              <a:t>📄 Framework Decision 2009/829/JHA – European Supervision Order (ESO)</a:t>
            </a:r>
          </a:p>
        </p:txBody>
      </p:sp>
      <p:sp>
        <p:nvSpPr>
          <p:cNvPr id="12" name="!!Inhaltsbalken">
            <a:extLst>
              <a:ext uri="{FF2B5EF4-FFF2-40B4-BE49-F238E27FC236}">
                <a16:creationId xmlns:a16="http://schemas.microsoft.com/office/drawing/2014/main" id="{50EC6899-47FB-4B75-8417-5616BD2098F7}"/>
              </a:ext>
            </a:extLst>
          </p:cNvPr>
          <p:cNvSpPr/>
          <p:nvPr/>
        </p:nvSpPr>
        <p:spPr>
          <a:xfrm rot="10800000" flipV="1">
            <a:off x="3357548" y="1521132"/>
            <a:ext cx="9005740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D89184EE-D389-4E28-A1C3-6540DC5B6DA7}"/>
              </a:ext>
            </a:extLst>
          </p:cNvPr>
          <p:cNvSpPr/>
          <p:nvPr/>
        </p:nvSpPr>
        <p:spPr>
          <a:xfrm>
            <a:off x="362199" y="2798542"/>
            <a:ext cx="1146760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dirty="0"/>
              <a:t>courts order detention of non-residents because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they presume a risk of flight and/or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they do not trust in effective supervision by the competent authorities of the suspect’s home country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6363963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!!Titel">
            <a:extLst>
              <a:ext uri="{FF2B5EF4-FFF2-40B4-BE49-F238E27FC236}">
                <a16:creationId xmlns:a16="http://schemas.microsoft.com/office/drawing/2014/main" id="{89658FCD-32B2-4250-B672-E50DA5B9EC69}"/>
              </a:ext>
            </a:extLst>
          </p:cNvPr>
          <p:cNvSpPr txBox="1">
            <a:spLocks/>
          </p:cNvSpPr>
          <p:nvPr/>
        </p:nvSpPr>
        <p:spPr>
          <a:xfrm>
            <a:off x="2979324" y="557657"/>
            <a:ext cx="9762189" cy="7715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b="1" dirty="0">
                <a:solidFill>
                  <a:srgbClr val="1133A0"/>
                </a:solidFill>
              </a:rPr>
              <a:t>ESO</a:t>
            </a:r>
            <a:r>
              <a:rPr lang="de-DE" sz="4800" dirty="0">
                <a:solidFill>
                  <a:srgbClr val="1133A0"/>
                </a:solidFill>
              </a:rPr>
              <a:t> – </a:t>
            </a:r>
            <a:r>
              <a:rPr lang="de-DE" sz="4800" dirty="0" err="1">
                <a:solidFill>
                  <a:srgbClr val="1133A0"/>
                </a:solidFill>
              </a:rPr>
              <a:t>introduction</a:t>
            </a:r>
            <a:r>
              <a:rPr lang="de-DE" sz="4800" dirty="0">
                <a:solidFill>
                  <a:srgbClr val="1133A0"/>
                </a:solidFill>
              </a:rPr>
              <a:t> </a:t>
            </a:r>
            <a:endParaRPr lang="de-DE" sz="4800" dirty="0"/>
          </a:p>
        </p:txBody>
      </p:sp>
      <p:sp>
        <p:nvSpPr>
          <p:cNvPr id="22" name="!!Gliederungspunkt 1">
            <a:extLst>
              <a:ext uri="{FF2B5EF4-FFF2-40B4-BE49-F238E27FC236}">
                <a16:creationId xmlns:a16="http://schemas.microsoft.com/office/drawing/2014/main" id="{64CCC6C3-38E4-41CD-8F3D-6B10D09E5B18}"/>
              </a:ext>
            </a:extLst>
          </p:cNvPr>
          <p:cNvSpPr/>
          <p:nvPr/>
        </p:nvSpPr>
        <p:spPr>
          <a:xfrm>
            <a:off x="786551" y="551610"/>
            <a:ext cx="783602" cy="783602"/>
          </a:xfrm>
          <a:prstGeom prst="ellipse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+mj-lt"/>
              </a:rPr>
              <a:t>1</a:t>
            </a:r>
          </a:p>
        </p:txBody>
      </p:sp>
      <p:pic>
        <p:nvPicPr>
          <p:cNvPr id="41" name="Logo" descr="Home">
            <a:extLst>
              <a:ext uri="{FF2B5EF4-FFF2-40B4-BE49-F238E27FC236}">
                <a16:creationId xmlns:a16="http://schemas.microsoft.com/office/drawing/2014/main" id="{066E1402-4586-49F1-AEA6-5EEEE4D90E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9" y="128006"/>
            <a:ext cx="3647862" cy="163081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9896F32A-17C4-437D-87FA-BEC405967ED5}"/>
              </a:ext>
            </a:extLst>
          </p:cNvPr>
          <p:cNvSpPr/>
          <p:nvPr/>
        </p:nvSpPr>
        <p:spPr>
          <a:xfrm>
            <a:off x="1409700" y="2492138"/>
            <a:ext cx="102243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avoid pre-trial detention in cross-border cases by allowing </a:t>
            </a:r>
          </a:p>
          <a:p>
            <a:r>
              <a:rPr lang="en-US" sz="2800" dirty="0"/>
              <a:t>suspects to return to their home Member State under supervision</a:t>
            </a:r>
          </a:p>
        </p:txBody>
      </p:sp>
      <p:pic>
        <p:nvPicPr>
          <p:cNvPr id="37" name="Lupe" descr="Lupe">
            <a:extLst>
              <a:ext uri="{FF2B5EF4-FFF2-40B4-BE49-F238E27FC236}">
                <a16:creationId xmlns:a16="http://schemas.microsoft.com/office/drawing/2014/main" id="{1532B711-8B64-46E1-9355-FF91BEB345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4715" y="3772311"/>
            <a:ext cx="2129969" cy="2129969"/>
          </a:xfrm>
          <a:prstGeom prst="rect">
            <a:avLst/>
          </a:prstGeom>
        </p:spPr>
      </p:pic>
      <p:sp>
        <p:nvSpPr>
          <p:cNvPr id="38" name="Supervision Measures">
            <a:extLst>
              <a:ext uri="{FF2B5EF4-FFF2-40B4-BE49-F238E27FC236}">
                <a16:creationId xmlns:a16="http://schemas.microsoft.com/office/drawing/2014/main" id="{A6BE5F73-6CE2-4187-9934-FD49E11526AC}"/>
              </a:ext>
            </a:extLst>
          </p:cNvPr>
          <p:cNvSpPr/>
          <p:nvPr/>
        </p:nvSpPr>
        <p:spPr>
          <a:xfrm>
            <a:off x="2474684" y="3894118"/>
            <a:ext cx="722545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SUPERVISION MEASURES, Art. 8 (e.g.)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regular reporting to authorities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restrictions on residence or travel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prohibition of contact with specific persons</a:t>
            </a:r>
          </a:p>
        </p:txBody>
      </p:sp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847C5D9B-43D6-4052-B831-C2801501E786}"/>
              </a:ext>
            </a:extLst>
          </p:cNvPr>
          <p:cNvSpPr/>
          <p:nvPr/>
        </p:nvSpPr>
        <p:spPr>
          <a:xfrm>
            <a:off x="362199" y="2601058"/>
            <a:ext cx="978408" cy="484632"/>
          </a:xfrm>
          <a:prstGeom prst="rightArrow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balken">
            <a:extLst>
              <a:ext uri="{FF2B5EF4-FFF2-40B4-BE49-F238E27FC236}">
                <a16:creationId xmlns:a16="http://schemas.microsoft.com/office/drawing/2014/main" id="{E849AE64-DA00-4AB0-B28B-252DA23E842C}"/>
              </a:ext>
            </a:extLst>
          </p:cNvPr>
          <p:cNvSpPr/>
          <p:nvPr/>
        </p:nvSpPr>
        <p:spPr>
          <a:xfrm rot="10800000" flipV="1">
            <a:off x="362199" y="1872109"/>
            <a:ext cx="11467602" cy="427216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/>
              <a:t>📄 Framework Decision 2009/829/JHA – European Supervision Order (ESO)</a:t>
            </a:r>
          </a:p>
        </p:txBody>
      </p:sp>
      <p:sp>
        <p:nvSpPr>
          <p:cNvPr id="12" name="!!Inhaltsbalken">
            <a:extLst>
              <a:ext uri="{FF2B5EF4-FFF2-40B4-BE49-F238E27FC236}">
                <a16:creationId xmlns:a16="http://schemas.microsoft.com/office/drawing/2014/main" id="{50EC6899-47FB-4B75-8417-5616BD2098F7}"/>
              </a:ext>
            </a:extLst>
          </p:cNvPr>
          <p:cNvSpPr/>
          <p:nvPr/>
        </p:nvSpPr>
        <p:spPr>
          <a:xfrm rot="10800000" flipV="1">
            <a:off x="3357548" y="1521132"/>
            <a:ext cx="9005740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58821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llipse 29">
            <a:extLst>
              <a:ext uri="{FF2B5EF4-FFF2-40B4-BE49-F238E27FC236}">
                <a16:creationId xmlns:a16="http://schemas.microsoft.com/office/drawing/2014/main" id="{F5456C35-0D44-4AC2-9860-7938B9F1D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8648636" y="2130041"/>
            <a:ext cx="2090234" cy="2090234"/>
          </a:xfrm>
          <a:prstGeom prst="ellipse">
            <a:avLst/>
          </a:prstGeom>
          <a:noFill/>
          <a:ln w="3175">
            <a:solidFill>
              <a:srgbClr val="5761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0"/>
            <a:endParaRPr lang="de-DE" noProof="0"/>
          </a:p>
        </p:txBody>
      </p:sp>
      <p:pic>
        <p:nvPicPr>
          <p:cNvPr id="32" name="Behörde Icon" descr="Gebäude">
            <a:extLst>
              <a:ext uri="{FF2B5EF4-FFF2-40B4-BE49-F238E27FC236}">
                <a16:creationId xmlns:a16="http://schemas.microsoft.com/office/drawing/2014/main" id="{7E288F4F-6D0E-4A1E-8FA3-065AE874D8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893899" y="2328077"/>
            <a:ext cx="1590073" cy="1590073"/>
          </a:xfrm>
          <a:prstGeom prst="rect">
            <a:avLst/>
          </a:prstGeom>
        </p:spPr>
      </p:pic>
      <p:sp>
        <p:nvSpPr>
          <p:cNvPr id="10" name="Titel">
            <a:extLst>
              <a:ext uri="{FF2B5EF4-FFF2-40B4-BE49-F238E27FC236}">
                <a16:creationId xmlns:a16="http://schemas.microsoft.com/office/drawing/2014/main" id="{89658FCD-32B2-4250-B672-E50DA5B9EC69}"/>
              </a:ext>
            </a:extLst>
          </p:cNvPr>
          <p:cNvSpPr txBox="1">
            <a:spLocks/>
          </p:cNvSpPr>
          <p:nvPr/>
        </p:nvSpPr>
        <p:spPr>
          <a:xfrm>
            <a:off x="2979324" y="557657"/>
            <a:ext cx="9762189" cy="7715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b="1" dirty="0">
                <a:solidFill>
                  <a:srgbClr val="1133A0"/>
                </a:solidFill>
              </a:rPr>
              <a:t>ESO</a:t>
            </a:r>
            <a:r>
              <a:rPr lang="de-DE" sz="4800" dirty="0">
                <a:solidFill>
                  <a:srgbClr val="1133A0"/>
                </a:solidFill>
              </a:rPr>
              <a:t> – </a:t>
            </a:r>
            <a:r>
              <a:rPr lang="de-DE" sz="4800" dirty="0" err="1">
                <a:solidFill>
                  <a:srgbClr val="1133A0"/>
                </a:solidFill>
              </a:rPr>
              <a:t>introduction</a:t>
            </a:r>
            <a:r>
              <a:rPr lang="de-DE" sz="4800" dirty="0">
                <a:solidFill>
                  <a:srgbClr val="1133A0"/>
                </a:solidFill>
              </a:rPr>
              <a:t> </a:t>
            </a:r>
            <a:endParaRPr lang="de-DE" sz="4800" dirty="0"/>
          </a:p>
        </p:txBody>
      </p:sp>
      <p:sp>
        <p:nvSpPr>
          <p:cNvPr id="20" name="!!Inhaltsbalken">
            <a:extLst>
              <a:ext uri="{FF2B5EF4-FFF2-40B4-BE49-F238E27FC236}">
                <a16:creationId xmlns:a16="http://schemas.microsoft.com/office/drawing/2014/main" id="{316A1DF7-7719-45CB-BF17-F32C96E052C4}"/>
              </a:ext>
            </a:extLst>
          </p:cNvPr>
          <p:cNvSpPr/>
          <p:nvPr/>
        </p:nvSpPr>
        <p:spPr>
          <a:xfrm flipV="1">
            <a:off x="3186261" y="1474952"/>
            <a:ext cx="9005740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!!Gliederungspunkt1">
            <a:extLst>
              <a:ext uri="{FF2B5EF4-FFF2-40B4-BE49-F238E27FC236}">
                <a16:creationId xmlns:a16="http://schemas.microsoft.com/office/drawing/2014/main" id="{64CCC6C3-38E4-41CD-8F3D-6B10D09E5B18}"/>
              </a:ext>
            </a:extLst>
          </p:cNvPr>
          <p:cNvSpPr/>
          <p:nvPr/>
        </p:nvSpPr>
        <p:spPr>
          <a:xfrm>
            <a:off x="786551" y="551610"/>
            <a:ext cx="783602" cy="783602"/>
          </a:xfrm>
          <a:prstGeom prst="ellipse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+mj-lt"/>
              </a:rPr>
              <a:t>1</a:t>
            </a:r>
          </a:p>
        </p:txBody>
      </p:sp>
      <p:pic>
        <p:nvPicPr>
          <p:cNvPr id="26" name="Court Icon" descr="Bank">
            <a:extLst>
              <a:ext uri="{FF2B5EF4-FFF2-40B4-BE49-F238E27FC236}">
                <a16:creationId xmlns:a16="http://schemas.microsoft.com/office/drawing/2014/main" id="{C75F1D15-A381-4F8C-94AB-3DDEA26B11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26633" y="2272942"/>
            <a:ext cx="1703906" cy="1703906"/>
          </a:xfrm>
          <a:prstGeom prst="rect">
            <a:avLst/>
          </a:prstGeom>
        </p:spPr>
      </p:pic>
      <p:sp>
        <p:nvSpPr>
          <p:cNvPr id="27" name="Ellipse 26">
            <a:extLst>
              <a:ext uri="{FF2B5EF4-FFF2-40B4-BE49-F238E27FC236}">
                <a16:creationId xmlns:a16="http://schemas.microsoft.com/office/drawing/2014/main" id="{30B25EE9-394B-4436-B724-BAD6FC16E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122438" y="2130607"/>
            <a:ext cx="2090234" cy="2090234"/>
          </a:xfrm>
          <a:prstGeom prst="ellipse">
            <a:avLst/>
          </a:prstGeom>
          <a:noFill/>
          <a:ln w="3175">
            <a:solidFill>
              <a:srgbClr val="5761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0"/>
            <a:endParaRPr lang="de-DE" noProof="0"/>
          </a:p>
        </p:txBody>
      </p:sp>
      <p:sp>
        <p:nvSpPr>
          <p:cNvPr id="28" name="issuing authority">
            <a:extLst>
              <a:ext uri="{FF2B5EF4-FFF2-40B4-BE49-F238E27FC236}">
                <a16:creationId xmlns:a16="http://schemas.microsoft.com/office/drawing/2014/main" id="{F7224300-9EE2-4DA2-871F-52E13CB991B0}"/>
              </a:ext>
            </a:extLst>
          </p:cNvPr>
          <p:cNvSpPr txBox="1"/>
          <p:nvPr/>
        </p:nvSpPr>
        <p:spPr>
          <a:xfrm>
            <a:off x="800644" y="4350708"/>
            <a:ext cx="2755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err="1"/>
              <a:t>issuing</a:t>
            </a:r>
            <a:r>
              <a:rPr lang="de-DE" sz="2800" b="1" dirty="0"/>
              <a:t> </a:t>
            </a:r>
            <a:r>
              <a:rPr lang="de-DE" sz="2800" b="1" dirty="0" err="1"/>
              <a:t>authority</a:t>
            </a:r>
            <a:r>
              <a:rPr lang="de-DE" sz="2800" b="1" dirty="0"/>
              <a:t> </a:t>
            </a:r>
          </a:p>
        </p:txBody>
      </p:sp>
      <p:sp>
        <p:nvSpPr>
          <p:cNvPr id="31" name="executing authority">
            <a:extLst>
              <a:ext uri="{FF2B5EF4-FFF2-40B4-BE49-F238E27FC236}">
                <a16:creationId xmlns:a16="http://schemas.microsoft.com/office/drawing/2014/main" id="{CC4A9548-8032-4A09-951B-CC5A5CEFF48E}"/>
              </a:ext>
            </a:extLst>
          </p:cNvPr>
          <p:cNvSpPr txBox="1"/>
          <p:nvPr/>
        </p:nvSpPr>
        <p:spPr>
          <a:xfrm>
            <a:off x="8076361" y="4361392"/>
            <a:ext cx="31712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err="1"/>
              <a:t>executing</a:t>
            </a:r>
            <a:r>
              <a:rPr lang="de-DE" sz="2800" b="1" dirty="0"/>
              <a:t> </a:t>
            </a:r>
            <a:r>
              <a:rPr lang="de-DE" sz="2800" b="1" dirty="0" err="1"/>
              <a:t>authority</a:t>
            </a:r>
            <a:r>
              <a:rPr lang="de-DE" sz="2800" b="1" dirty="0"/>
              <a:t> </a:t>
            </a:r>
          </a:p>
        </p:txBody>
      </p:sp>
      <p:pic>
        <p:nvPicPr>
          <p:cNvPr id="41" name="Logo" descr="Home">
            <a:extLst>
              <a:ext uri="{FF2B5EF4-FFF2-40B4-BE49-F238E27FC236}">
                <a16:creationId xmlns:a16="http://schemas.microsoft.com/office/drawing/2014/main" id="{066E1402-4586-49F1-AEA6-5EEEE4D90E8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9" y="128006"/>
            <a:ext cx="3647862" cy="16308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0EA003D7-E2A4-41B6-9BFD-1D67D7D30F89}"/>
              </a:ext>
            </a:extLst>
          </p:cNvPr>
          <p:cNvSpPr/>
          <p:nvPr/>
        </p:nvSpPr>
        <p:spPr>
          <a:xfrm>
            <a:off x="256895" y="6302339"/>
            <a:ext cx="7243787" cy="400110"/>
          </a:xfrm>
          <a:prstGeom prst="roundRect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MEMBER STATE A </a:t>
            </a:r>
          </a:p>
        </p:txBody>
      </p:sp>
      <p:sp>
        <p:nvSpPr>
          <p:cNvPr id="33" name="Rechteck: abgerundete Ecken 32">
            <a:extLst>
              <a:ext uri="{FF2B5EF4-FFF2-40B4-BE49-F238E27FC236}">
                <a16:creationId xmlns:a16="http://schemas.microsoft.com/office/drawing/2014/main" id="{2D112E90-01A8-46D5-9D49-49444B650CBB}"/>
              </a:ext>
            </a:extLst>
          </p:cNvPr>
          <p:cNvSpPr/>
          <p:nvPr/>
        </p:nvSpPr>
        <p:spPr>
          <a:xfrm>
            <a:off x="7592122" y="6300343"/>
            <a:ext cx="4477446" cy="400110"/>
          </a:xfrm>
          <a:prstGeom prst="roundRect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MEMBER STATE B </a:t>
            </a:r>
          </a:p>
        </p:txBody>
      </p:sp>
      <p:sp>
        <p:nvSpPr>
          <p:cNvPr id="36" name="!!Inhaltsbalken">
            <a:extLst>
              <a:ext uri="{FF2B5EF4-FFF2-40B4-BE49-F238E27FC236}">
                <a16:creationId xmlns:a16="http://schemas.microsoft.com/office/drawing/2014/main" id="{21947E17-02C7-4470-8F9D-C80A4EACA5C7}"/>
              </a:ext>
            </a:extLst>
          </p:cNvPr>
          <p:cNvSpPr/>
          <p:nvPr/>
        </p:nvSpPr>
        <p:spPr>
          <a:xfrm rot="5400000">
            <a:off x="5289231" y="3842962"/>
            <a:ext cx="4468621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7E9785BB-0880-4EC5-A976-3FD1A0B1360B}"/>
              </a:ext>
            </a:extLst>
          </p:cNvPr>
          <p:cNvSpPr/>
          <p:nvPr/>
        </p:nvSpPr>
        <p:spPr>
          <a:xfrm>
            <a:off x="213502" y="5002014"/>
            <a:ext cx="40895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(judicial) authority competent to order the arrest of the suspect </a:t>
            </a:r>
          </a:p>
          <a:p>
            <a:pPr algn="ctr"/>
            <a:r>
              <a:rPr lang="en-US" dirty="0"/>
              <a:t>and to issue an EAW</a:t>
            </a:r>
            <a:endParaRPr lang="de-DE" dirty="0"/>
          </a:p>
          <a:p>
            <a:pPr algn="ctr"/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9E009A1C-73F7-4A82-99EF-00F5A35A8710}"/>
              </a:ext>
            </a:extLst>
          </p:cNvPr>
          <p:cNvSpPr/>
          <p:nvPr/>
        </p:nvSpPr>
        <p:spPr>
          <a:xfrm>
            <a:off x="6645513" y="498460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/>
              <a:t>competent authority in the </a:t>
            </a:r>
          </a:p>
          <a:p>
            <a:pPr algn="ctr"/>
            <a:r>
              <a:rPr lang="en-US" dirty="0"/>
              <a:t>Member State where the person </a:t>
            </a:r>
          </a:p>
          <a:p>
            <a:pPr algn="ctr"/>
            <a:r>
              <a:rPr lang="en-US" dirty="0"/>
              <a:t>will reside during supervision</a:t>
            </a:r>
            <a:endParaRPr lang="de-DE" dirty="0"/>
          </a:p>
        </p:txBody>
      </p:sp>
      <p:pic>
        <p:nvPicPr>
          <p:cNvPr id="2" name="Mensch Icon" descr="Männliches Profil">
            <a:extLst>
              <a:ext uri="{FF2B5EF4-FFF2-40B4-BE49-F238E27FC236}">
                <a16:creationId xmlns:a16="http://schemas.microsoft.com/office/drawing/2014/main" id="{9137F7B0-C336-4824-8059-E8EA8EC041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126336" y="2502729"/>
            <a:ext cx="1344857" cy="1344857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7A242328-692F-46A3-B867-22F3547E65B0}"/>
              </a:ext>
            </a:extLst>
          </p:cNvPr>
          <p:cNvSpPr txBox="1"/>
          <p:nvPr/>
        </p:nvSpPr>
        <p:spPr>
          <a:xfrm>
            <a:off x="5142975" y="4361392"/>
            <a:ext cx="1311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err="1"/>
              <a:t>suspect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203413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7" grpId="0" animBg="1"/>
      <p:bldP spid="28" grpId="0"/>
      <p:bldP spid="31" grpId="0"/>
      <p:bldP spid="11" grpId="0" animBg="1"/>
      <p:bldP spid="33" grpId="0" animBg="1"/>
      <p:bldP spid="36" grpId="0" animBg="1"/>
      <p:bldP spid="12" grpId="0"/>
      <p:bldP spid="13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3B3D33-5244-4912-6152-0EB08AC3D5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xecuting authority">
            <a:extLst>
              <a:ext uri="{FF2B5EF4-FFF2-40B4-BE49-F238E27FC236}">
                <a16:creationId xmlns:a16="http://schemas.microsoft.com/office/drawing/2014/main" id="{23FE4D74-5593-8982-ECF9-D173CB3DDC1D}"/>
              </a:ext>
            </a:extLst>
          </p:cNvPr>
          <p:cNvSpPr txBox="1"/>
          <p:nvPr/>
        </p:nvSpPr>
        <p:spPr>
          <a:xfrm>
            <a:off x="8089215" y="5398435"/>
            <a:ext cx="31712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executing</a:t>
            </a:r>
            <a:r>
              <a:rPr lang="de-DE" sz="2800" dirty="0"/>
              <a:t> </a:t>
            </a:r>
            <a:r>
              <a:rPr lang="de-DE" sz="2800" dirty="0" err="1"/>
              <a:t>authority</a:t>
            </a:r>
            <a:r>
              <a:rPr lang="de-DE" sz="2800" dirty="0"/>
              <a:t> </a:t>
            </a: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C149DC11-CBBA-CF65-372E-4E7FA4E8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8634543" y="2532224"/>
            <a:ext cx="2090234" cy="2090234"/>
          </a:xfrm>
          <a:prstGeom prst="ellipse">
            <a:avLst/>
          </a:prstGeom>
          <a:noFill/>
          <a:ln w="3175">
            <a:solidFill>
              <a:srgbClr val="5761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0"/>
            <a:endParaRPr lang="de-DE" noProof="0"/>
          </a:p>
        </p:txBody>
      </p:sp>
      <p:pic>
        <p:nvPicPr>
          <p:cNvPr id="32" name="Behörde Icon" descr="Gebäude">
            <a:extLst>
              <a:ext uri="{FF2B5EF4-FFF2-40B4-BE49-F238E27FC236}">
                <a16:creationId xmlns:a16="http://schemas.microsoft.com/office/drawing/2014/main" id="{349432CB-ABD2-256B-5FD8-A9F7075B763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879806" y="2730260"/>
            <a:ext cx="1590073" cy="1590073"/>
          </a:xfrm>
          <a:prstGeom prst="rect">
            <a:avLst/>
          </a:prstGeom>
        </p:spPr>
      </p:pic>
      <p:sp>
        <p:nvSpPr>
          <p:cNvPr id="10" name="Titel">
            <a:extLst>
              <a:ext uri="{FF2B5EF4-FFF2-40B4-BE49-F238E27FC236}">
                <a16:creationId xmlns:a16="http://schemas.microsoft.com/office/drawing/2014/main" id="{7BD7750D-B023-54E2-7AE1-9A945E6BDC07}"/>
              </a:ext>
            </a:extLst>
          </p:cNvPr>
          <p:cNvSpPr txBox="1">
            <a:spLocks/>
          </p:cNvSpPr>
          <p:nvPr/>
        </p:nvSpPr>
        <p:spPr>
          <a:xfrm>
            <a:off x="2979324" y="557657"/>
            <a:ext cx="9762189" cy="7715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b="1" dirty="0">
                <a:solidFill>
                  <a:srgbClr val="1133A0"/>
                </a:solidFill>
              </a:rPr>
              <a:t>ESO</a:t>
            </a:r>
            <a:r>
              <a:rPr lang="de-DE" sz="4800" dirty="0">
                <a:solidFill>
                  <a:srgbClr val="1133A0"/>
                </a:solidFill>
              </a:rPr>
              <a:t> – </a:t>
            </a:r>
            <a:r>
              <a:rPr lang="de-DE" sz="4800" dirty="0" err="1">
                <a:solidFill>
                  <a:srgbClr val="1133A0"/>
                </a:solidFill>
              </a:rPr>
              <a:t>introduction</a:t>
            </a:r>
            <a:r>
              <a:rPr lang="de-DE" sz="4800" dirty="0">
                <a:solidFill>
                  <a:srgbClr val="1133A0"/>
                </a:solidFill>
              </a:rPr>
              <a:t> </a:t>
            </a:r>
            <a:endParaRPr lang="de-DE" sz="4800" dirty="0"/>
          </a:p>
        </p:txBody>
      </p:sp>
      <p:sp>
        <p:nvSpPr>
          <p:cNvPr id="20" name="!!Inhaltsbalken">
            <a:extLst>
              <a:ext uri="{FF2B5EF4-FFF2-40B4-BE49-F238E27FC236}">
                <a16:creationId xmlns:a16="http://schemas.microsoft.com/office/drawing/2014/main" id="{2742A223-F582-454A-C15D-A8C7955D76E6}"/>
              </a:ext>
            </a:extLst>
          </p:cNvPr>
          <p:cNvSpPr/>
          <p:nvPr/>
        </p:nvSpPr>
        <p:spPr>
          <a:xfrm flipV="1">
            <a:off x="3186261" y="1474952"/>
            <a:ext cx="9005740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!!Gliederungspunkt1">
            <a:extLst>
              <a:ext uri="{FF2B5EF4-FFF2-40B4-BE49-F238E27FC236}">
                <a16:creationId xmlns:a16="http://schemas.microsoft.com/office/drawing/2014/main" id="{95836572-1295-C2AD-AB75-EF3AF83CDEC7}"/>
              </a:ext>
            </a:extLst>
          </p:cNvPr>
          <p:cNvSpPr/>
          <p:nvPr/>
        </p:nvSpPr>
        <p:spPr>
          <a:xfrm>
            <a:off x="786551" y="551610"/>
            <a:ext cx="783602" cy="783602"/>
          </a:xfrm>
          <a:prstGeom prst="ellipse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+mj-lt"/>
              </a:rPr>
              <a:t>1</a:t>
            </a:r>
          </a:p>
        </p:txBody>
      </p:sp>
      <p:pic>
        <p:nvPicPr>
          <p:cNvPr id="26" name="Court Icon" descr="Bank">
            <a:extLst>
              <a:ext uri="{FF2B5EF4-FFF2-40B4-BE49-F238E27FC236}">
                <a16:creationId xmlns:a16="http://schemas.microsoft.com/office/drawing/2014/main" id="{C0C9D5F2-CA6B-FA81-C950-951B7D9E60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12540" y="2675125"/>
            <a:ext cx="1703906" cy="1703906"/>
          </a:xfrm>
          <a:prstGeom prst="rect">
            <a:avLst/>
          </a:prstGeom>
        </p:spPr>
      </p:pic>
      <p:sp>
        <p:nvSpPr>
          <p:cNvPr id="27" name="Ellipse 26">
            <a:extLst>
              <a:ext uri="{FF2B5EF4-FFF2-40B4-BE49-F238E27FC236}">
                <a16:creationId xmlns:a16="http://schemas.microsoft.com/office/drawing/2014/main" id="{F09F16B3-EDDB-F022-3E9E-BCA1775EC7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108345" y="2532790"/>
            <a:ext cx="2090234" cy="2090234"/>
          </a:xfrm>
          <a:prstGeom prst="ellipse">
            <a:avLst/>
          </a:prstGeom>
          <a:noFill/>
          <a:ln w="3175">
            <a:solidFill>
              <a:srgbClr val="5761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0"/>
            <a:endParaRPr lang="de-DE" noProof="0"/>
          </a:p>
        </p:txBody>
      </p:sp>
      <p:pic>
        <p:nvPicPr>
          <p:cNvPr id="41" name="Logo" descr="Home">
            <a:extLst>
              <a:ext uri="{FF2B5EF4-FFF2-40B4-BE49-F238E27FC236}">
                <a16:creationId xmlns:a16="http://schemas.microsoft.com/office/drawing/2014/main" id="{C8D91BF7-6FA0-7A28-6900-D25E1F648A6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9" y="128006"/>
            <a:ext cx="3647862" cy="16308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5C2973D6-CE57-7A45-175B-114914E30900}"/>
              </a:ext>
            </a:extLst>
          </p:cNvPr>
          <p:cNvSpPr/>
          <p:nvPr/>
        </p:nvSpPr>
        <p:spPr>
          <a:xfrm>
            <a:off x="256895" y="6302339"/>
            <a:ext cx="7243787" cy="400110"/>
          </a:xfrm>
          <a:prstGeom prst="roundRect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MEMBER STATE A </a:t>
            </a:r>
          </a:p>
        </p:txBody>
      </p:sp>
      <p:sp>
        <p:nvSpPr>
          <p:cNvPr id="33" name="Rechteck: abgerundete Ecken 32">
            <a:extLst>
              <a:ext uri="{FF2B5EF4-FFF2-40B4-BE49-F238E27FC236}">
                <a16:creationId xmlns:a16="http://schemas.microsoft.com/office/drawing/2014/main" id="{D5589AC1-EC49-FD1D-1B5C-546005165761}"/>
              </a:ext>
            </a:extLst>
          </p:cNvPr>
          <p:cNvSpPr/>
          <p:nvPr/>
        </p:nvSpPr>
        <p:spPr>
          <a:xfrm>
            <a:off x="7592122" y="6300343"/>
            <a:ext cx="4477446" cy="400110"/>
          </a:xfrm>
          <a:prstGeom prst="roundRect">
            <a:avLst/>
          </a:prstGeom>
          <a:solidFill>
            <a:srgbClr val="10319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MEMBER STATE B </a:t>
            </a:r>
          </a:p>
        </p:txBody>
      </p:sp>
      <p:sp>
        <p:nvSpPr>
          <p:cNvPr id="36" name="!!Inhaltsbalken">
            <a:extLst>
              <a:ext uri="{FF2B5EF4-FFF2-40B4-BE49-F238E27FC236}">
                <a16:creationId xmlns:a16="http://schemas.microsoft.com/office/drawing/2014/main" id="{3EE396F5-3343-A02A-4774-4DA7FC0B214A}"/>
              </a:ext>
            </a:extLst>
          </p:cNvPr>
          <p:cNvSpPr/>
          <p:nvPr/>
        </p:nvSpPr>
        <p:spPr>
          <a:xfrm rot="5400000">
            <a:off x="5289231" y="3842962"/>
            <a:ext cx="4468621" cy="45719"/>
          </a:xfrm>
          <a:prstGeom prst="rect">
            <a:avLst/>
          </a:prstGeom>
          <a:solidFill>
            <a:srgbClr val="1133A0">
              <a:alpha val="30196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2" name="Mensch Icon" descr="Männliches Profil">
            <a:extLst>
              <a:ext uri="{FF2B5EF4-FFF2-40B4-BE49-F238E27FC236}">
                <a16:creationId xmlns:a16="http://schemas.microsoft.com/office/drawing/2014/main" id="{D3FBEEAE-583F-D899-EEA9-1FEF73DBC9C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112242" y="2904912"/>
            <a:ext cx="1344857" cy="1344857"/>
          </a:xfrm>
          <a:prstGeom prst="rect">
            <a:avLst/>
          </a:prstGeom>
        </p:spPr>
      </p:pic>
      <p:pic>
        <p:nvPicPr>
          <p:cNvPr id="6" name="Brief Icon" descr="Papier">
            <a:extLst>
              <a:ext uri="{FF2B5EF4-FFF2-40B4-BE49-F238E27FC236}">
                <a16:creationId xmlns:a16="http://schemas.microsoft.com/office/drawing/2014/main" id="{85AF328E-0457-3545-5D91-A1F1596BD98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580781" y="3104403"/>
            <a:ext cx="1210960" cy="1210960"/>
          </a:xfrm>
          <a:prstGeom prst="rect">
            <a:avLst/>
          </a:prstGeom>
        </p:spPr>
      </p:pic>
      <p:sp>
        <p:nvSpPr>
          <p:cNvPr id="7" name="ESO">
            <a:extLst>
              <a:ext uri="{FF2B5EF4-FFF2-40B4-BE49-F238E27FC236}">
                <a16:creationId xmlns:a16="http://schemas.microsoft.com/office/drawing/2014/main" id="{4D9E77B1-CCC7-8722-CED9-7E319A7BDD77}"/>
              </a:ext>
            </a:extLst>
          </p:cNvPr>
          <p:cNvSpPr txBox="1"/>
          <p:nvPr/>
        </p:nvSpPr>
        <p:spPr>
          <a:xfrm>
            <a:off x="2842962" y="3479050"/>
            <a:ext cx="686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ESO</a:t>
            </a:r>
          </a:p>
        </p:txBody>
      </p:sp>
      <p:sp>
        <p:nvSpPr>
          <p:cNvPr id="8" name="issuing authority">
            <a:extLst>
              <a:ext uri="{FF2B5EF4-FFF2-40B4-BE49-F238E27FC236}">
                <a16:creationId xmlns:a16="http://schemas.microsoft.com/office/drawing/2014/main" id="{39D1BAD4-3B2A-083C-806D-529E410994E5}"/>
              </a:ext>
            </a:extLst>
          </p:cNvPr>
          <p:cNvSpPr txBox="1"/>
          <p:nvPr/>
        </p:nvSpPr>
        <p:spPr>
          <a:xfrm>
            <a:off x="808338" y="5398435"/>
            <a:ext cx="2755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issuing</a:t>
            </a:r>
            <a:r>
              <a:rPr lang="de-DE" sz="2800" dirty="0"/>
              <a:t> </a:t>
            </a:r>
            <a:r>
              <a:rPr lang="de-DE" sz="2800" dirty="0" err="1"/>
              <a:t>authority</a:t>
            </a:r>
            <a:r>
              <a:rPr lang="de-DE" sz="2800" dirty="0"/>
              <a:t>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F6E820BF-FE4B-00EF-FC8F-6F7CE006B31B}"/>
              </a:ext>
            </a:extLst>
          </p:cNvPr>
          <p:cNvSpPr txBox="1"/>
          <p:nvPr/>
        </p:nvSpPr>
        <p:spPr>
          <a:xfrm>
            <a:off x="5185181" y="5422008"/>
            <a:ext cx="1311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suspect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6842105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875E-6 -2.22222E-6 L 0.44922 0.00255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61" y="116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875E-6 -2.22222E-6 L 0.44922 -2.22222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812</Words>
  <Application>Microsoft Office PowerPoint</Application>
  <PresentationFormat>Breitbild</PresentationFormat>
  <Paragraphs>199</Paragraphs>
  <Slides>22</Slides>
  <Notes>22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Office</vt:lpstr>
      <vt:lpstr>PowerPoint-Präsentation</vt:lpstr>
      <vt:lpstr>EUROPEAN SUPERVISION ORDER 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EUROPEAN SUPERVISION ORDER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Gruppendiskussion </dc:title>
  <dc:creator>Ruth Schumacher</dc:creator>
  <cp:lastModifiedBy>Ruth Schumacher</cp:lastModifiedBy>
  <cp:revision>217</cp:revision>
  <dcterms:created xsi:type="dcterms:W3CDTF">2025-05-23T08:23:12Z</dcterms:created>
  <dcterms:modified xsi:type="dcterms:W3CDTF">2025-06-23T10:18:34Z</dcterms:modified>
</cp:coreProperties>
</file>