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4" r:id="rId1"/>
  </p:sldMasterIdLst>
  <p:notesMasterIdLst>
    <p:notesMasterId r:id="rId9"/>
  </p:notesMasterIdLst>
  <p:sldIdLst>
    <p:sldId id="256" r:id="rId2"/>
    <p:sldId id="352" r:id="rId3"/>
    <p:sldId id="354" r:id="rId4"/>
    <p:sldId id="353" r:id="rId5"/>
    <p:sldId id="356" r:id="rId6"/>
    <p:sldId id="357" r:id="rId7"/>
    <p:sldId id="35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333300"/>
    <a:srgbClr val="0064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8889" autoAdjust="0"/>
  </p:normalViewPr>
  <p:slideViewPr>
    <p:cSldViewPr>
      <p:cViewPr varScale="1">
        <p:scale>
          <a:sx n="73" d="100"/>
          <a:sy n="73" d="100"/>
        </p:scale>
        <p:origin x="173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51A4FA-7F87-484F-86AB-2DC1423B4A66}" type="datetimeFigureOut">
              <a:rPr lang="it-IT" smtClean="0"/>
              <a:pPr/>
              <a:t>22/06/2025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AA508-9987-466F-BAD1-80174AD11F1B}" type="slidenum">
              <a:rPr lang="it-IT" smtClean="0"/>
              <a:pPr/>
              <a:t>‹N›</a:t>
            </a:fld>
            <a:endParaRPr lang="it-IT"/>
          </a:p>
        </p:txBody>
      </p:sp>
    </p:spTree>
    <p:extLst>
      <p:ext uri="{BB962C8B-B14F-4D97-AF65-F5344CB8AC3E}">
        <p14:creationId xmlns:p14="http://schemas.microsoft.com/office/powerpoint/2010/main" val="4246286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68AA508-9987-466F-BAD1-80174AD11F1B}" type="slidenum">
              <a:rPr lang="it-IT" smtClean="0"/>
              <a:pPr/>
              <a:t>3</a:t>
            </a:fld>
            <a:endParaRPr lang="it-IT"/>
          </a:p>
        </p:txBody>
      </p:sp>
    </p:spTree>
    <p:extLst>
      <p:ext uri="{BB962C8B-B14F-4D97-AF65-F5344CB8AC3E}">
        <p14:creationId xmlns:p14="http://schemas.microsoft.com/office/powerpoint/2010/main" val="4284072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6726A119-6E92-445B-97E3-5EF6C05C50D4}" type="datetime1">
              <a:rPr lang="it-IT" smtClean="0"/>
              <a:pPr/>
              <a:t>22/06/2025</a:t>
            </a:fld>
            <a:endParaRPr lang="it-IT"/>
          </a:p>
        </p:txBody>
      </p:sp>
      <p:sp>
        <p:nvSpPr>
          <p:cNvPr id="5" name="Footer Placeholder 4"/>
          <p:cNvSpPr>
            <a:spLocks noGrp="1"/>
          </p:cNvSpPr>
          <p:nvPr>
            <p:ph type="ftr" sz="quarter" idx="11"/>
          </p:nvPr>
        </p:nvSpPr>
        <p:spPr>
          <a:xfrm>
            <a:off x="914400" y="4323846"/>
            <a:ext cx="4880610" cy="365125"/>
          </a:xfrm>
        </p:spPr>
        <p:txBody>
          <a:bodyPr/>
          <a:lstStyle/>
          <a:p>
            <a:endParaRPr lang="it-IT"/>
          </a:p>
        </p:txBody>
      </p:sp>
      <p:sp>
        <p:nvSpPr>
          <p:cNvPr id="6" name="Slide Number Placeholder 5"/>
          <p:cNvSpPr>
            <a:spLocks noGrp="1"/>
          </p:cNvSpPr>
          <p:nvPr>
            <p:ph type="sldNum" sz="quarter" idx="12"/>
          </p:nvPr>
        </p:nvSpPr>
        <p:spPr>
          <a:xfrm>
            <a:off x="6057900" y="1430867"/>
            <a:ext cx="2171700" cy="365125"/>
          </a:xfrm>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32184606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357614873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a:xfrm>
            <a:off x="594360" y="381001"/>
            <a:ext cx="4830656" cy="365125"/>
          </a:xfrm>
        </p:spPr>
        <p:txBody>
          <a:bodyPr/>
          <a:lstStyle/>
          <a:p>
            <a:endParaRPr lang="it-IT"/>
          </a:p>
        </p:txBody>
      </p:sp>
      <p:sp>
        <p:nvSpPr>
          <p:cNvPr id="7" name="Slide Number Placeholder 6"/>
          <p:cNvSpPr>
            <a:spLocks noGrp="1"/>
          </p:cNvSpPr>
          <p:nvPr>
            <p:ph type="sldNum" sz="quarter" idx="12"/>
          </p:nvPr>
        </p:nvSpPr>
        <p:spPr>
          <a:xfrm>
            <a:off x="7882466" y="381001"/>
            <a:ext cx="667174" cy="365125"/>
          </a:xfrm>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253636739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a:xfrm>
            <a:off x="594360" y="379438"/>
            <a:ext cx="4830656" cy="365125"/>
          </a:xfrm>
        </p:spPr>
        <p:txBody>
          <a:bodyPr/>
          <a:lstStyle/>
          <a:p>
            <a:endParaRPr lang="it-IT"/>
          </a:p>
        </p:txBody>
      </p:sp>
      <p:sp>
        <p:nvSpPr>
          <p:cNvPr id="7" name="Slide Number Placeholder 6"/>
          <p:cNvSpPr>
            <a:spLocks noGrp="1"/>
          </p:cNvSpPr>
          <p:nvPr>
            <p:ph type="sldNum" sz="quarter" idx="12"/>
          </p:nvPr>
        </p:nvSpPr>
        <p:spPr>
          <a:xfrm>
            <a:off x="7882466" y="381001"/>
            <a:ext cx="667174" cy="365125"/>
          </a:xfrm>
        </p:spPr>
        <p:txBody>
          <a:bodyPr/>
          <a:lstStyle/>
          <a:p>
            <a:fld id="{A728581C-5BAA-4434-A3FA-CBC61FAEDDD0}" type="slidenum">
              <a:rPr lang="it-IT" smtClean="0"/>
              <a:pPr/>
              <a:t>‹N›</a:t>
            </a:fld>
            <a:endParaRPr lang="it-IT"/>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683711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a:xfrm>
            <a:off x="594360" y="378884"/>
            <a:ext cx="4830656" cy="365125"/>
          </a:xfrm>
        </p:spPr>
        <p:txBody>
          <a:bodyPr/>
          <a:lstStyle/>
          <a:p>
            <a:endParaRPr lang="it-IT"/>
          </a:p>
        </p:txBody>
      </p:sp>
      <p:sp>
        <p:nvSpPr>
          <p:cNvPr id="7" name="Slide Number Placeholder 6"/>
          <p:cNvSpPr>
            <a:spLocks noGrp="1"/>
          </p:cNvSpPr>
          <p:nvPr>
            <p:ph type="sldNum" sz="quarter" idx="12"/>
          </p:nvPr>
        </p:nvSpPr>
        <p:spPr>
          <a:xfrm>
            <a:off x="7882466" y="381001"/>
            <a:ext cx="667174" cy="365125"/>
          </a:xfrm>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214988415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726A119-6E92-445B-97E3-5EF6C05C50D4}" type="datetime1">
              <a:rPr lang="it-IT" smtClean="0"/>
              <a:pPr/>
              <a:t>22/06/2025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174533238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726A119-6E92-445B-97E3-5EF6C05C50D4}" type="datetime1">
              <a:rPr lang="it-IT" smtClean="0"/>
              <a:pPr/>
              <a:t>22/06/2025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88872669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6A119-6E92-445B-97E3-5EF6C05C50D4}" type="datetime1">
              <a:rPr lang="it-IT" smtClean="0"/>
              <a:pPr/>
              <a:t>22/06/2025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34779723"/>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6726A119-6E92-445B-97E3-5EF6C05C50D4}" type="datetime1">
              <a:rPr lang="it-IT" smtClean="0"/>
              <a:pPr/>
              <a:t>22/06/2025</a:t>
            </a:fld>
            <a:endParaRPr lang="it-IT"/>
          </a:p>
        </p:txBody>
      </p:sp>
      <p:sp>
        <p:nvSpPr>
          <p:cNvPr id="5" name="Footer Placeholder 4"/>
          <p:cNvSpPr>
            <a:spLocks noGrp="1"/>
          </p:cNvSpPr>
          <p:nvPr>
            <p:ph type="ftr" sz="quarter" idx="11"/>
          </p:nvPr>
        </p:nvSpPr>
        <p:spPr>
          <a:xfrm>
            <a:off x="594360" y="381001"/>
            <a:ext cx="4830656" cy="365125"/>
          </a:xfrm>
        </p:spPr>
        <p:txBody>
          <a:bodyPr/>
          <a:lstStyle/>
          <a:p>
            <a:endParaRPr lang="it-IT"/>
          </a:p>
        </p:txBody>
      </p:sp>
      <p:sp>
        <p:nvSpPr>
          <p:cNvPr id="6" name="Slide Number Placeholder 5"/>
          <p:cNvSpPr>
            <a:spLocks noGrp="1"/>
          </p:cNvSpPr>
          <p:nvPr>
            <p:ph type="sldNum" sz="quarter" idx="12"/>
          </p:nvPr>
        </p:nvSpPr>
        <p:spPr>
          <a:xfrm>
            <a:off x="7882466" y="381001"/>
            <a:ext cx="667174" cy="365125"/>
          </a:xfrm>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120411983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6A119-6E92-445B-97E3-5EF6C05C50D4}" type="datetime1">
              <a:rPr lang="it-IT" smtClean="0"/>
              <a:pPr/>
              <a:t>22/06/2025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343904983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6726A119-6E92-445B-97E3-5EF6C05C50D4}" type="datetime1">
              <a:rPr lang="it-IT" smtClean="0"/>
              <a:pPr/>
              <a:t>22/06/2025</a:t>
            </a:fld>
            <a:endParaRPr lang="it-IT"/>
          </a:p>
        </p:txBody>
      </p:sp>
      <p:sp>
        <p:nvSpPr>
          <p:cNvPr id="5" name="Footer Placeholder 4"/>
          <p:cNvSpPr>
            <a:spLocks noGrp="1"/>
          </p:cNvSpPr>
          <p:nvPr>
            <p:ph type="ftr" sz="quarter" idx="11"/>
          </p:nvPr>
        </p:nvSpPr>
        <p:spPr>
          <a:xfrm>
            <a:off x="594360" y="381001"/>
            <a:ext cx="4830656" cy="365125"/>
          </a:xfrm>
        </p:spPr>
        <p:txBody>
          <a:bodyPr/>
          <a:lstStyle/>
          <a:p>
            <a:endParaRPr lang="it-IT"/>
          </a:p>
        </p:txBody>
      </p:sp>
      <p:sp>
        <p:nvSpPr>
          <p:cNvPr id="6" name="Slide Number Placeholder 5"/>
          <p:cNvSpPr>
            <a:spLocks noGrp="1"/>
          </p:cNvSpPr>
          <p:nvPr>
            <p:ph type="sldNum" sz="quarter" idx="12"/>
          </p:nvPr>
        </p:nvSpPr>
        <p:spPr>
          <a:xfrm>
            <a:off x="7882466" y="381001"/>
            <a:ext cx="667173" cy="365125"/>
          </a:xfrm>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305090399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103208216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26A119-6E92-445B-97E3-5EF6C05C50D4}" type="datetime1">
              <a:rPr lang="it-IT" smtClean="0"/>
              <a:pPr/>
              <a:t>22/06/2025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155345478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26A119-6E92-445B-97E3-5EF6C05C50D4}" type="datetime1">
              <a:rPr lang="it-IT" smtClean="0"/>
              <a:pPr/>
              <a:t>22/06/2025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255130695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26A119-6E92-445B-97E3-5EF6C05C50D4}" type="datetime1">
              <a:rPr lang="it-IT" smtClean="0"/>
              <a:pPr/>
              <a:t>22/06/2025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259981584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177361628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26A119-6E92-445B-97E3-5EF6C05C50D4}" type="datetime1">
              <a:rPr lang="it-IT" smtClean="0"/>
              <a:pPr/>
              <a:t>22/06/2025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28581C-5BAA-4434-A3FA-CBC61FAEDDD0}" type="slidenum">
              <a:rPr lang="it-IT" smtClean="0"/>
              <a:pPr/>
              <a:t>‹N›</a:t>
            </a:fld>
            <a:endParaRPr lang="it-IT"/>
          </a:p>
        </p:txBody>
      </p:sp>
    </p:spTree>
    <p:extLst>
      <p:ext uri="{BB962C8B-B14F-4D97-AF65-F5344CB8AC3E}">
        <p14:creationId xmlns:p14="http://schemas.microsoft.com/office/powerpoint/2010/main" val="337876046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726A119-6E92-445B-97E3-5EF6C05C50D4}" type="datetime1">
              <a:rPr lang="it-IT" smtClean="0"/>
              <a:pPr/>
              <a:t>22/06/2025</a:t>
            </a:fld>
            <a:endParaRPr lang="it-IT"/>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728581C-5BAA-4434-A3FA-CBC61FAEDDD0}" type="slidenum">
              <a:rPr lang="it-IT" smtClean="0"/>
              <a:pPr/>
              <a:t>‹N›</a:t>
            </a:fld>
            <a:endParaRPr lang="it-IT"/>
          </a:p>
        </p:txBody>
      </p:sp>
    </p:spTree>
    <p:extLst>
      <p:ext uri="{BB962C8B-B14F-4D97-AF65-F5344CB8AC3E}">
        <p14:creationId xmlns:p14="http://schemas.microsoft.com/office/powerpoint/2010/main" val="2913263426"/>
      </p:ext>
    </p:extLst>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 id="2147484236" r:id="rId12"/>
    <p:sldLayoutId id="2147484237" r:id="rId13"/>
    <p:sldLayoutId id="2147484238" r:id="rId14"/>
    <p:sldLayoutId id="2147484239" r:id="rId15"/>
    <p:sldLayoutId id="2147484240" r:id="rId16"/>
    <p:sldLayoutId id="2147484241"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A728581C-5BAA-4434-A3FA-CBC61FAEDDD0}" type="slidenum">
              <a:rPr lang="it-IT" smtClean="0"/>
              <a:pPr/>
              <a:t>1</a:t>
            </a:fld>
            <a:endParaRPr lang="it-IT" dirty="0"/>
          </a:p>
        </p:txBody>
      </p:sp>
      <p:sp>
        <p:nvSpPr>
          <p:cNvPr id="2" name="Titolo 1"/>
          <p:cNvSpPr>
            <a:spLocks noGrp="1"/>
          </p:cNvSpPr>
          <p:nvPr>
            <p:ph type="ctrTitle" idx="4294967295"/>
          </p:nvPr>
        </p:nvSpPr>
        <p:spPr>
          <a:xfrm>
            <a:off x="0" y="1268413"/>
            <a:ext cx="7847013" cy="3744912"/>
          </a:xfrm>
        </p:spPr>
        <p:txBody>
          <a:bodyPr>
            <a:normAutofit/>
          </a:bodyPr>
          <a:lstStyle/>
          <a:p>
            <a:r>
              <a:rPr lang="it-IT" dirty="0"/>
              <a:t> </a:t>
            </a:r>
          </a:p>
        </p:txBody>
      </p:sp>
      <p:sp>
        <p:nvSpPr>
          <p:cNvPr id="5" name="Rettangolo 4"/>
          <p:cNvSpPr/>
          <p:nvPr/>
        </p:nvSpPr>
        <p:spPr>
          <a:xfrm>
            <a:off x="702627" y="980728"/>
            <a:ext cx="7847013" cy="5509200"/>
          </a:xfrm>
          <a:prstGeom prst="rect">
            <a:avLst/>
          </a:prstGeom>
        </p:spPr>
        <p:txBody>
          <a:bodyPr wrap="square">
            <a:spAutoFit/>
          </a:bodyPr>
          <a:lstStyle/>
          <a:p>
            <a:pPr algn="ctr"/>
            <a:endParaRPr lang="en-US" sz="2800" i="1" dirty="0">
              <a:solidFill>
                <a:srgbClr val="FF0000"/>
              </a:solidFill>
            </a:endParaRPr>
          </a:p>
          <a:p>
            <a:pPr algn="ctr"/>
            <a:endParaRPr lang="en-US" sz="2800" i="1" dirty="0">
              <a:solidFill>
                <a:srgbClr val="FF0000"/>
              </a:solidFill>
            </a:endParaRPr>
          </a:p>
          <a:p>
            <a:pPr algn="ctr"/>
            <a:r>
              <a:rPr lang="en-GB" sz="4000" b="1" i="1" noProof="0" dirty="0">
                <a:solidFill>
                  <a:srgbClr val="FF0000"/>
                </a:solidFill>
              </a:rPr>
              <a:t>Actors in the EU judicial cooperation in criminal matters</a:t>
            </a:r>
            <a:endParaRPr lang="en-GB" sz="4000" b="1" noProof="0" dirty="0">
              <a:solidFill>
                <a:srgbClr val="FF0000"/>
              </a:solidFill>
            </a:endParaRPr>
          </a:p>
          <a:p>
            <a:r>
              <a:rPr lang="it-IT" sz="4000" dirty="0">
                <a:solidFill>
                  <a:srgbClr val="FF0000"/>
                </a:solidFill>
              </a:rPr>
              <a:t>   </a:t>
            </a:r>
          </a:p>
          <a:p>
            <a:r>
              <a:rPr lang="en-GB" sz="2800" i="1" dirty="0"/>
              <a:t>European Symposium </a:t>
            </a:r>
          </a:p>
          <a:p>
            <a:r>
              <a:rPr lang="en-GB" sz="2800" i="1" dirty="0"/>
              <a:t>Amsterdam, 24.6.2025 </a:t>
            </a:r>
          </a:p>
          <a:p>
            <a:pPr algn="r"/>
            <a:r>
              <a:rPr lang="en-GB" sz="2800" dirty="0">
                <a:solidFill>
                  <a:srgbClr val="00B050"/>
                </a:solidFill>
              </a:rPr>
              <a:t>  </a:t>
            </a:r>
          </a:p>
          <a:p>
            <a:pPr algn="r"/>
            <a:r>
              <a:rPr lang="en-GB" sz="2400" b="1" dirty="0"/>
              <a:t>Dr. Teresa Magno</a:t>
            </a:r>
          </a:p>
          <a:p>
            <a:pPr algn="r"/>
            <a:endParaRPr lang="it-IT" sz="2800" dirty="0">
              <a:solidFill>
                <a:srgbClr val="00B050"/>
              </a:solidFill>
            </a:endParaRPr>
          </a:p>
        </p:txBody>
      </p:sp>
    </p:spTree>
    <p:extLst>
      <p:ext uri="{BB962C8B-B14F-4D97-AF65-F5344CB8AC3E}">
        <p14:creationId xmlns:p14="http://schemas.microsoft.com/office/powerpoint/2010/main" val="74542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1052736"/>
            <a:ext cx="6912768" cy="864096"/>
          </a:xfrm>
        </p:spPr>
        <p:txBody>
          <a:bodyPr>
            <a:normAutofit fontScale="90000"/>
          </a:bodyPr>
          <a:lstStyle/>
          <a:p>
            <a:pPr algn="ctr"/>
            <a:br>
              <a:rPr lang="en-US" dirty="0">
                <a:solidFill>
                  <a:srgbClr val="FF0000"/>
                </a:solidFill>
              </a:rPr>
            </a:br>
            <a:r>
              <a:rPr lang="en-US" dirty="0">
                <a:solidFill>
                  <a:srgbClr val="FF0000"/>
                </a:solidFill>
              </a:rPr>
              <a:t>AGENDA</a:t>
            </a:r>
            <a:br>
              <a:rPr lang="en-US" dirty="0">
                <a:solidFill>
                  <a:srgbClr val="FF0000"/>
                </a:solidFill>
              </a:rPr>
            </a:br>
            <a:endParaRPr lang="en-US" dirty="0">
              <a:solidFill>
                <a:srgbClr val="FF0000"/>
              </a:solidFill>
            </a:endParaRPr>
          </a:p>
        </p:txBody>
      </p:sp>
      <p:sp>
        <p:nvSpPr>
          <p:cNvPr id="3" name="Segnaposto contenuto 2"/>
          <p:cNvSpPr>
            <a:spLocks noGrp="1"/>
          </p:cNvSpPr>
          <p:nvPr>
            <p:ph idx="1"/>
          </p:nvPr>
        </p:nvSpPr>
        <p:spPr>
          <a:xfrm>
            <a:off x="683568" y="2194560"/>
            <a:ext cx="7866072" cy="3610704"/>
          </a:xfrm>
        </p:spPr>
        <p:txBody>
          <a:bodyPr>
            <a:normAutofit fontScale="92500" lnSpcReduction="20000"/>
          </a:bodyPr>
          <a:lstStyle/>
          <a:p>
            <a:pPr marL="0" indent="0" algn="just">
              <a:buNone/>
            </a:pPr>
            <a:r>
              <a:rPr lang="en-US" dirty="0"/>
              <a:t>Recommendation 13.5 to the issuing judicial authorities of all Member States: analysis</a:t>
            </a:r>
            <a:endParaRPr lang="en-US" sz="2400" dirty="0"/>
          </a:p>
          <a:p>
            <a:pPr marL="0" indent="0" algn="just">
              <a:buNone/>
            </a:pPr>
            <a:r>
              <a:rPr lang="en-US" dirty="0"/>
              <a:t>Focus on Eurojust (EJ): coordination, transmission of information, cooperation (multilateral cooperation, JITs), LPs at EJ </a:t>
            </a:r>
          </a:p>
          <a:p>
            <a:pPr marL="0" indent="0" algn="just">
              <a:buNone/>
            </a:pPr>
            <a:r>
              <a:rPr lang="en-US" dirty="0"/>
              <a:t>Communication with Eurojust via </a:t>
            </a:r>
            <a:r>
              <a:rPr lang="en-US" dirty="0" err="1"/>
              <a:t>MoJs</a:t>
            </a:r>
            <a:r>
              <a:rPr lang="en-US" dirty="0"/>
              <a:t> and/or judicial authorities? </a:t>
            </a:r>
          </a:p>
          <a:p>
            <a:pPr marL="0" indent="0" algn="just">
              <a:buNone/>
            </a:pPr>
            <a:r>
              <a:rPr lang="en-US" dirty="0"/>
              <a:t>Actors in the EU judicial cooperation in criminal matters: Eurojust (EJ), Europol (EP), Liaison Magistrates, European Judicial Network (EJN), Central authorities, different specialized networks</a:t>
            </a:r>
          </a:p>
          <a:p>
            <a:pPr marL="0" indent="0" algn="just">
              <a:buNone/>
            </a:pPr>
            <a:r>
              <a:rPr lang="en-US" dirty="0">
                <a:solidFill>
                  <a:schemeClr val="tx1"/>
                </a:solidFill>
              </a:rPr>
              <a:t>Different views on the </a:t>
            </a:r>
            <a:r>
              <a:rPr lang="en-US" dirty="0"/>
              <a:t>outcomes of EU </a:t>
            </a:r>
            <a:r>
              <a:rPr lang="en-US" dirty="0">
                <a:solidFill>
                  <a:schemeClr val="tx1"/>
                </a:solidFill>
              </a:rPr>
              <a:t>agencies and practitioner networks</a:t>
            </a:r>
            <a:r>
              <a:rPr lang="en-US" dirty="0"/>
              <a:t> work</a:t>
            </a:r>
            <a:endParaRPr lang="en-US" dirty="0">
              <a:solidFill>
                <a:schemeClr val="tx1"/>
              </a:solidFill>
            </a:endParaRPr>
          </a:p>
          <a:p>
            <a:pPr marL="0" indent="0" algn="just">
              <a:buNone/>
            </a:pPr>
            <a:endParaRPr lang="en-US" sz="2400" dirty="0">
              <a:solidFill>
                <a:schemeClr val="tx1"/>
              </a:solidFill>
            </a:endParaRPr>
          </a:p>
          <a:p>
            <a:endParaRPr lang="en-US" dirty="0">
              <a:solidFill>
                <a:schemeClr val="tx1"/>
              </a:solidFill>
            </a:endParaRPr>
          </a:p>
          <a:p>
            <a:pPr>
              <a:buFontTx/>
              <a:buChar char="-"/>
            </a:pPr>
            <a:endParaRPr lang="en-US" dirty="0">
              <a:solidFill>
                <a:schemeClr val="tx1"/>
              </a:solidFill>
            </a:endParaRPr>
          </a:p>
        </p:txBody>
      </p:sp>
      <p:sp>
        <p:nvSpPr>
          <p:cNvPr id="4" name="Segnaposto numero diapositiva 3"/>
          <p:cNvSpPr>
            <a:spLocks noGrp="1"/>
          </p:cNvSpPr>
          <p:nvPr>
            <p:ph type="sldNum" sz="quarter" idx="12"/>
          </p:nvPr>
        </p:nvSpPr>
        <p:spPr/>
        <p:txBody>
          <a:bodyPr/>
          <a:lstStyle/>
          <a:p>
            <a:fld id="{A728581C-5BAA-4434-A3FA-CBC61FAEDDD0}" type="slidenum">
              <a:rPr lang="it-IT" smtClean="0"/>
              <a:pPr/>
              <a:t>2</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6DBCC-2590-9D1A-A08F-2A629806ABC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674F761-6FDB-81B4-B302-56A673F82C64}"/>
              </a:ext>
            </a:extLst>
          </p:cNvPr>
          <p:cNvSpPr>
            <a:spLocks noGrp="1"/>
          </p:cNvSpPr>
          <p:nvPr>
            <p:ph type="title"/>
          </p:nvPr>
        </p:nvSpPr>
        <p:spPr>
          <a:xfrm>
            <a:off x="1115616" y="1052736"/>
            <a:ext cx="6912768" cy="864096"/>
          </a:xfrm>
        </p:spPr>
        <p:txBody>
          <a:bodyPr>
            <a:normAutofit fontScale="90000"/>
          </a:bodyPr>
          <a:lstStyle/>
          <a:p>
            <a:pPr algn="ctr"/>
            <a:br>
              <a:rPr lang="en-US" dirty="0">
                <a:solidFill>
                  <a:srgbClr val="FF0000"/>
                </a:solidFill>
              </a:rPr>
            </a:br>
            <a:br>
              <a:rPr lang="en-US" dirty="0">
                <a:solidFill>
                  <a:srgbClr val="FF0000"/>
                </a:solidFill>
              </a:rPr>
            </a:br>
            <a:r>
              <a:rPr lang="en-US" sz="2700" dirty="0">
                <a:solidFill>
                  <a:srgbClr val="FF0000"/>
                </a:solidFill>
              </a:rPr>
              <a:t>Recommendation 13.5 to the issuing judicial authorities of all Member States</a:t>
            </a:r>
            <a:br>
              <a:rPr lang="en-US" dirty="0"/>
            </a:br>
            <a:br>
              <a:rPr lang="en-US" dirty="0">
                <a:solidFill>
                  <a:srgbClr val="FF0000"/>
                </a:solidFill>
              </a:rPr>
            </a:br>
            <a:endParaRPr lang="en-US" dirty="0">
              <a:solidFill>
                <a:srgbClr val="FF0000"/>
              </a:solidFill>
            </a:endParaRPr>
          </a:p>
        </p:txBody>
      </p:sp>
      <p:sp>
        <p:nvSpPr>
          <p:cNvPr id="3" name="Segnaposto contenuto 2">
            <a:extLst>
              <a:ext uri="{FF2B5EF4-FFF2-40B4-BE49-F238E27FC236}">
                <a16:creationId xmlns:a16="http://schemas.microsoft.com/office/drawing/2014/main" id="{5EA7BF57-7503-F611-524C-F4B93F81CDBF}"/>
              </a:ext>
            </a:extLst>
          </p:cNvPr>
          <p:cNvSpPr>
            <a:spLocks noGrp="1"/>
          </p:cNvSpPr>
          <p:nvPr>
            <p:ph idx="1"/>
          </p:nvPr>
        </p:nvSpPr>
        <p:spPr>
          <a:xfrm>
            <a:off x="683568" y="2194560"/>
            <a:ext cx="7866072" cy="3610704"/>
          </a:xfrm>
        </p:spPr>
        <p:txBody>
          <a:bodyPr>
            <a:normAutofit lnSpcReduction="10000"/>
          </a:bodyPr>
          <a:lstStyle/>
          <a:p>
            <a:pPr marL="0" indent="0" algn="ctr">
              <a:buNone/>
            </a:pPr>
            <a:r>
              <a:rPr lang="en-US" b="1" i="1" dirty="0">
                <a:solidFill>
                  <a:schemeClr val="tx1"/>
                </a:solidFill>
              </a:rPr>
              <a:t>National authorities should have the discretion to engage with Eurojust when dealing with cross border cases </a:t>
            </a:r>
          </a:p>
          <a:p>
            <a:pPr marL="0" indent="0">
              <a:buNone/>
            </a:pPr>
            <a:endParaRPr lang="en-US" dirty="0">
              <a:solidFill>
                <a:schemeClr val="tx1"/>
              </a:solidFill>
            </a:endParaRPr>
          </a:p>
          <a:p>
            <a:pPr marL="0" indent="0">
              <a:buNone/>
            </a:pPr>
            <a:r>
              <a:rPr lang="en-US" dirty="0">
                <a:solidFill>
                  <a:schemeClr val="tx1"/>
                </a:solidFill>
              </a:rPr>
              <a:t>Relevant stakeholders: judicial and administrative domestic competent authorities</a:t>
            </a:r>
          </a:p>
          <a:p>
            <a:pPr marL="0" indent="0">
              <a:buNone/>
            </a:pPr>
            <a:r>
              <a:rPr lang="en-US" dirty="0"/>
              <a:t>Discretion: criteria to exercise discretion</a:t>
            </a:r>
          </a:p>
          <a:p>
            <a:pPr marL="0" indent="0">
              <a:buNone/>
            </a:pPr>
            <a:r>
              <a:rPr lang="en-US" dirty="0">
                <a:solidFill>
                  <a:schemeClr val="tx1"/>
                </a:solidFill>
              </a:rPr>
              <a:t>Engagement with EJ: what kind of assistance/intervention is requested?</a:t>
            </a:r>
          </a:p>
          <a:p>
            <a:pPr marL="0" indent="0">
              <a:buNone/>
            </a:pPr>
            <a:r>
              <a:rPr lang="en-US" dirty="0"/>
              <a:t>Cross border cases (bilateral, multilateral cases)</a:t>
            </a:r>
            <a:endParaRPr lang="en-US" dirty="0">
              <a:solidFill>
                <a:schemeClr val="tx1"/>
              </a:solidFill>
            </a:endParaRPr>
          </a:p>
        </p:txBody>
      </p:sp>
      <p:sp>
        <p:nvSpPr>
          <p:cNvPr id="4" name="Segnaposto numero diapositiva 3">
            <a:extLst>
              <a:ext uri="{FF2B5EF4-FFF2-40B4-BE49-F238E27FC236}">
                <a16:creationId xmlns:a16="http://schemas.microsoft.com/office/drawing/2014/main" id="{B65A0412-B898-D32F-5CBA-C32757C3E8C0}"/>
              </a:ext>
            </a:extLst>
          </p:cNvPr>
          <p:cNvSpPr>
            <a:spLocks noGrp="1"/>
          </p:cNvSpPr>
          <p:nvPr>
            <p:ph type="sldNum" sz="quarter" idx="12"/>
          </p:nvPr>
        </p:nvSpPr>
        <p:spPr/>
        <p:txBody>
          <a:bodyPr/>
          <a:lstStyle/>
          <a:p>
            <a:fld id="{A728581C-5BAA-4434-A3FA-CBC61FAEDDD0}" type="slidenum">
              <a:rPr lang="it-IT" smtClean="0"/>
              <a:pPr/>
              <a:t>3</a:t>
            </a:fld>
            <a:endParaRPr lang="it-IT"/>
          </a:p>
        </p:txBody>
      </p:sp>
    </p:spTree>
    <p:extLst>
      <p:ext uri="{BB962C8B-B14F-4D97-AF65-F5344CB8AC3E}">
        <p14:creationId xmlns:p14="http://schemas.microsoft.com/office/powerpoint/2010/main" val="212463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2676F-A42F-5093-45CA-E65280D48A9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8072369-7B65-7C9A-3A4D-D20C33AF39FD}"/>
              </a:ext>
            </a:extLst>
          </p:cNvPr>
          <p:cNvSpPr>
            <a:spLocks noGrp="1"/>
          </p:cNvSpPr>
          <p:nvPr>
            <p:ph type="title"/>
          </p:nvPr>
        </p:nvSpPr>
        <p:spPr>
          <a:xfrm>
            <a:off x="1115616" y="1052736"/>
            <a:ext cx="6912768" cy="864096"/>
          </a:xfrm>
        </p:spPr>
        <p:txBody>
          <a:bodyPr>
            <a:normAutofit fontScale="90000"/>
          </a:bodyPr>
          <a:lstStyle/>
          <a:p>
            <a:pPr algn="ctr"/>
            <a:br>
              <a:rPr lang="en-US" dirty="0">
                <a:solidFill>
                  <a:srgbClr val="FF0000"/>
                </a:solidFill>
              </a:rPr>
            </a:br>
            <a:r>
              <a:rPr lang="en-US" dirty="0">
                <a:solidFill>
                  <a:srgbClr val="FF0000"/>
                </a:solidFill>
              </a:rPr>
              <a:t>EJ STRATEGIC COMPONENT </a:t>
            </a:r>
            <a:br>
              <a:rPr lang="en-US" dirty="0">
                <a:solidFill>
                  <a:srgbClr val="FF0000"/>
                </a:solidFill>
              </a:rPr>
            </a:br>
            <a:endParaRPr lang="en-US" dirty="0">
              <a:solidFill>
                <a:srgbClr val="FF0000"/>
              </a:solidFill>
            </a:endParaRPr>
          </a:p>
        </p:txBody>
      </p:sp>
      <p:sp>
        <p:nvSpPr>
          <p:cNvPr id="3" name="Segnaposto contenuto 2">
            <a:extLst>
              <a:ext uri="{FF2B5EF4-FFF2-40B4-BE49-F238E27FC236}">
                <a16:creationId xmlns:a16="http://schemas.microsoft.com/office/drawing/2014/main" id="{5B6441C6-4F84-E5B2-E19A-AB9B8124E016}"/>
              </a:ext>
            </a:extLst>
          </p:cNvPr>
          <p:cNvSpPr>
            <a:spLocks noGrp="1"/>
          </p:cNvSpPr>
          <p:nvPr>
            <p:ph idx="1"/>
          </p:nvPr>
        </p:nvSpPr>
        <p:spPr>
          <a:xfrm>
            <a:off x="683568" y="2194560"/>
            <a:ext cx="7866072" cy="3610704"/>
          </a:xfrm>
        </p:spPr>
        <p:txBody>
          <a:bodyPr>
            <a:normAutofit fontScale="85000" lnSpcReduction="20000"/>
          </a:bodyPr>
          <a:lstStyle/>
          <a:p>
            <a:pPr marL="0" indent="0" algn="just">
              <a:buNone/>
            </a:pPr>
            <a:r>
              <a:rPr lang="en-US" sz="2400" dirty="0"/>
              <a:t>EJ supports the setting and implementation of the EU political and strategic priorities in the area of criminal justice cooperation, as per the agenda set by the European Commission and Parliament as well as an ever-growing set of judicial practitioner networks</a:t>
            </a:r>
            <a:endParaRPr lang="en-US" sz="2400" dirty="0">
              <a:solidFill>
                <a:schemeClr val="tx1"/>
              </a:solidFill>
            </a:endParaRPr>
          </a:p>
          <a:p>
            <a:pPr marL="0" indent="0" algn="just">
              <a:buNone/>
            </a:pPr>
            <a:r>
              <a:rPr lang="en-US" sz="2400" dirty="0"/>
              <a:t>EJ cooperates with third countries and international organizations; LPs are posted at EJ</a:t>
            </a:r>
          </a:p>
          <a:p>
            <a:pPr marL="0" indent="0" algn="just">
              <a:buNone/>
            </a:pPr>
            <a:r>
              <a:rPr lang="en-US" sz="2400" dirty="0"/>
              <a:t>Geopolitics and armed conflicts affects the agency at operational and strategic levels. Concerning specifically Ukraine, Eurojust supports related Joint Investigation Teams (JITs) and Core International Crime (CIC) cases. Such supports involve the CIC Evidence Database (CICED), cooperation with third parties such as the ICC, the International Centre for the Prosecution of the crime of Aggression (ICPA) and other relevant EU initiatives</a:t>
            </a:r>
          </a:p>
          <a:p>
            <a:pPr marL="0" indent="0" algn="just">
              <a:buNone/>
            </a:pPr>
            <a:endParaRPr lang="en-US" sz="2400" dirty="0">
              <a:solidFill>
                <a:schemeClr val="tx1"/>
              </a:solidFill>
            </a:endParaRPr>
          </a:p>
          <a:p>
            <a:endParaRPr lang="en-US" dirty="0">
              <a:solidFill>
                <a:schemeClr val="tx1"/>
              </a:solidFill>
            </a:endParaRPr>
          </a:p>
          <a:p>
            <a:pPr>
              <a:buFontTx/>
              <a:buChar char="-"/>
            </a:pPr>
            <a:endParaRPr lang="en-US" dirty="0">
              <a:solidFill>
                <a:schemeClr val="tx1"/>
              </a:solidFill>
            </a:endParaRPr>
          </a:p>
        </p:txBody>
      </p:sp>
      <p:sp>
        <p:nvSpPr>
          <p:cNvPr id="4" name="Segnaposto numero diapositiva 3">
            <a:extLst>
              <a:ext uri="{FF2B5EF4-FFF2-40B4-BE49-F238E27FC236}">
                <a16:creationId xmlns:a16="http://schemas.microsoft.com/office/drawing/2014/main" id="{0A044797-D184-E7C3-F10A-C6D1278FC827}"/>
              </a:ext>
            </a:extLst>
          </p:cNvPr>
          <p:cNvSpPr>
            <a:spLocks noGrp="1"/>
          </p:cNvSpPr>
          <p:nvPr>
            <p:ph type="sldNum" sz="quarter" idx="12"/>
          </p:nvPr>
        </p:nvSpPr>
        <p:spPr/>
        <p:txBody>
          <a:bodyPr/>
          <a:lstStyle/>
          <a:p>
            <a:fld id="{A728581C-5BAA-4434-A3FA-CBC61FAEDDD0}" type="slidenum">
              <a:rPr lang="it-IT" smtClean="0"/>
              <a:pPr/>
              <a:t>4</a:t>
            </a:fld>
            <a:endParaRPr lang="it-IT"/>
          </a:p>
        </p:txBody>
      </p:sp>
    </p:spTree>
    <p:extLst>
      <p:ext uri="{BB962C8B-B14F-4D97-AF65-F5344CB8AC3E}">
        <p14:creationId xmlns:p14="http://schemas.microsoft.com/office/powerpoint/2010/main" val="380567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D5E450-4487-EF20-C5C6-A075429CF01C}"/>
              </a:ext>
            </a:extLst>
          </p:cNvPr>
          <p:cNvSpPr>
            <a:spLocks noGrp="1"/>
          </p:cNvSpPr>
          <p:nvPr>
            <p:ph type="title"/>
          </p:nvPr>
        </p:nvSpPr>
        <p:spPr>
          <a:xfrm>
            <a:off x="594360" y="746126"/>
            <a:ext cx="7955280" cy="1242714"/>
          </a:xfrm>
        </p:spPr>
        <p:txBody>
          <a:bodyPr>
            <a:normAutofit fontScale="90000"/>
          </a:bodyPr>
          <a:lstStyle/>
          <a:p>
            <a:pPr algn="ctr"/>
            <a:br>
              <a:rPr lang="en-US" dirty="0">
                <a:solidFill>
                  <a:srgbClr val="FF0000"/>
                </a:solidFill>
              </a:rPr>
            </a:br>
            <a:r>
              <a:rPr lang="en-US" dirty="0">
                <a:solidFill>
                  <a:srgbClr val="FF0000"/>
                </a:solidFill>
              </a:rPr>
              <a:t>EJ LEGAL COMPONENT </a:t>
            </a:r>
            <a:br>
              <a:rPr lang="en-US" dirty="0">
                <a:solidFill>
                  <a:srgbClr val="FF0000"/>
                </a:solidFill>
              </a:rPr>
            </a:br>
            <a:endParaRPr lang="it-IT" dirty="0"/>
          </a:p>
        </p:txBody>
      </p:sp>
      <p:sp>
        <p:nvSpPr>
          <p:cNvPr id="3" name="Segnaposto contenuto 2">
            <a:extLst>
              <a:ext uri="{FF2B5EF4-FFF2-40B4-BE49-F238E27FC236}">
                <a16:creationId xmlns:a16="http://schemas.microsoft.com/office/drawing/2014/main" id="{A4EF5767-F2BB-3B23-CE0A-941AA5A9917D}"/>
              </a:ext>
            </a:extLst>
          </p:cNvPr>
          <p:cNvSpPr>
            <a:spLocks noGrp="1"/>
          </p:cNvSpPr>
          <p:nvPr>
            <p:ph idx="1"/>
          </p:nvPr>
        </p:nvSpPr>
        <p:spPr/>
        <p:txBody>
          <a:bodyPr>
            <a:normAutofit fontScale="92500"/>
          </a:bodyPr>
          <a:lstStyle/>
          <a:p>
            <a:pPr marL="0" indent="0">
              <a:buNone/>
            </a:pPr>
            <a:r>
              <a:rPr lang="en-US" dirty="0"/>
              <a:t>Support in the use of available judicial cooperation and coordination tools (EIOs, EAWs, JITs, freezing and confiscation orders) and in the application of the latest EU initiatives in criminal justice cooperation (i.e. e-evidence, transfer of proceedings, confiscation)</a:t>
            </a:r>
          </a:p>
          <a:p>
            <a:pPr marL="0" indent="0">
              <a:buNone/>
            </a:pPr>
            <a:r>
              <a:rPr lang="en-US" dirty="0"/>
              <a:t>Role in the cooperation between national authorities, through the implementation of the regulation provision to carry out its tasks both upon national authorities’ or the EPPO’s request and on its own initiative</a:t>
            </a:r>
          </a:p>
          <a:p>
            <a:pPr marL="0" indent="0">
              <a:buNone/>
            </a:pPr>
            <a:r>
              <a:rPr lang="en-US" dirty="0"/>
              <a:t>Aim to achieve effective, structured and secure exchange, analysis and cross matching of information from different partners and systems </a:t>
            </a:r>
            <a:r>
              <a:rPr lang="en-GB" noProof="0" dirty="0"/>
              <a:t>(i.e. Article 21 notifications, “hit/no-hit”, Counter Terrorism Register (CTR), e-EDES, e-CODEX)</a:t>
            </a:r>
            <a:endParaRPr lang="it-IT" dirty="0"/>
          </a:p>
        </p:txBody>
      </p:sp>
      <p:sp>
        <p:nvSpPr>
          <p:cNvPr id="4" name="Segnaposto numero diapositiva 3">
            <a:extLst>
              <a:ext uri="{FF2B5EF4-FFF2-40B4-BE49-F238E27FC236}">
                <a16:creationId xmlns:a16="http://schemas.microsoft.com/office/drawing/2014/main" id="{FF9C25E1-12A7-14A2-E817-C2AA276E0A18}"/>
              </a:ext>
            </a:extLst>
          </p:cNvPr>
          <p:cNvSpPr>
            <a:spLocks noGrp="1"/>
          </p:cNvSpPr>
          <p:nvPr>
            <p:ph type="sldNum" sz="quarter" idx="12"/>
          </p:nvPr>
        </p:nvSpPr>
        <p:spPr/>
        <p:txBody>
          <a:bodyPr/>
          <a:lstStyle/>
          <a:p>
            <a:fld id="{A728581C-5BAA-4434-A3FA-CBC61FAEDDD0}" type="slidenum">
              <a:rPr lang="it-IT" smtClean="0"/>
              <a:pPr/>
              <a:t>5</a:t>
            </a:fld>
            <a:endParaRPr lang="it-IT"/>
          </a:p>
        </p:txBody>
      </p:sp>
    </p:spTree>
    <p:extLst>
      <p:ext uri="{BB962C8B-B14F-4D97-AF65-F5344CB8AC3E}">
        <p14:creationId xmlns:p14="http://schemas.microsoft.com/office/powerpoint/2010/main" val="211359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2933DC-A379-FFE0-AD9C-F06CFF8C8810}"/>
              </a:ext>
            </a:extLst>
          </p:cNvPr>
          <p:cNvSpPr>
            <a:spLocks noGrp="1"/>
          </p:cNvSpPr>
          <p:nvPr>
            <p:ph type="title"/>
          </p:nvPr>
        </p:nvSpPr>
        <p:spPr>
          <a:xfrm>
            <a:off x="323528" y="764372"/>
            <a:ext cx="8226112" cy="1430187"/>
          </a:xfrm>
        </p:spPr>
        <p:txBody>
          <a:bodyPr/>
          <a:lstStyle/>
          <a:p>
            <a:pPr algn="ctr"/>
            <a:r>
              <a:rPr lang="en-US" dirty="0">
                <a:solidFill>
                  <a:srgbClr val="FF0000"/>
                </a:solidFill>
              </a:rPr>
              <a:t>EJ’s core business</a:t>
            </a:r>
            <a:endParaRPr lang="it-IT" dirty="0"/>
          </a:p>
        </p:txBody>
      </p:sp>
      <p:sp>
        <p:nvSpPr>
          <p:cNvPr id="3" name="Segnaposto contenuto 2">
            <a:extLst>
              <a:ext uri="{FF2B5EF4-FFF2-40B4-BE49-F238E27FC236}">
                <a16:creationId xmlns:a16="http://schemas.microsoft.com/office/drawing/2014/main" id="{28F9FF86-2169-E191-3C29-1741A3B0217F}"/>
              </a:ext>
            </a:extLst>
          </p:cNvPr>
          <p:cNvSpPr>
            <a:spLocks noGrp="1"/>
          </p:cNvSpPr>
          <p:nvPr>
            <p:ph idx="1"/>
          </p:nvPr>
        </p:nvSpPr>
        <p:spPr/>
        <p:txBody>
          <a:bodyPr/>
          <a:lstStyle/>
          <a:p>
            <a:pPr marL="0" indent="0">
              <a:buNone/>
            </a:pPr>
            <a:r>
              <a:rPr lang="en-US" dirty="0"/>
              <a:t>Transmission of information </a:t>
            </a:r>
          </a:p>
          <a:p>
            <a:pPr marL="0" indent="0">
              <a:buNone/>
            </a:pPr>
            <a:r>
              <a:rPr lang="en-US" dirty="0"/>
              <a:t>Cooperation (multilateral cooperation, JITs support)</a:t>
            </a:r>
          </a:p>
          <a:p>
            <a:pPr marL="0" indent="0">
              <a:buNone/>
            </a:pPr>
            <a:r>
              <a:rPr lang="en-US" dirty="0"/>
              <a:t>Coordination (EP’s role)</a:t>
            </a:r>
          </a:p>
          <a:p>
            <a:pPr marL="0" indent="0">
              <a:buNone/>
            </a:pPr>
            <a:r>
              <a:rPr lang="en-US" dirty="0"/>
              <a:t>Crucial to asses if a particular case should, in the interest of efficiency and prevention of duplication of work, be dealt by EJ</a:t>
            </a:r>
          </a:p>
          <a:p>
            <a:r>
              <a:rPr lang="it-IT" dirty="0" err="1"/>
              <a:t>When</a:t>
            </a:r>
            <a:r>
              <a:rPr lang="it-IT" dirty="0"/>
              <a:t> </a:t>
            </a:r>
            <a:r>
              <a:rPr lang="it-IT" dirty="0" err="1"/>
              <a:t>should</a:t>
            </a:r>
            <a:r>
              <a:rPr lang="it-IT" dirty="0"/>
              <a:t> the </a:t>
            </a:r>
            <a:r>
              <a:rPr lang="it-IT" dirty="0" err="1"/>
              <a:t>judicial</a:t>
            </a:r>
            <a:r>
              <a:rPr lang="it-IT" dirty="0"/>
              <a:t> </a:t>
            </a:r>
            <a:r>
              <a:rPr lang="it-IT" dirty="0" err="1"/>
              <a:t>authorities</a:t>
            </a:r>
            <a:r>
              <a:rPr lang="it-IT" dirty="0"/>
              <a:t> turn to EJ?</a:t>
            </a:r>
          </a:p>
          <a:p>
            <a:r>
              <a:rPr lang="it-IT" dirty="0" err="1"/>
              <a:t>When</a:t>
            </a:r>
            <a:r>
              <a:rPr lang="it-IT" dirty="0"/>
              <a:t> </a:t>
            </a:r>
            <a:r>
              <a:rPr lang="it-IT" dirty="0" err="1"/>
              <a:t>should</a:t>
            </a:r>
            <a:r>
              <a:rPr lang="it-IT" dirty="0"/>
              <a:t> EJN come </a:t>
            </a:r>
            <a:r>
              <a:rPr lang="it-IT" dirty="0" err="1"/>
              <a:t>into</a:t>
            </a:r>
            <a:r>
              <a:rPr lang="it-IT" dirty="0"/>
              <a:t> play?</a:t>
            </a:r>
          </a:p>
          <a:p>
            <a:pPr marL="0" indent="0">
              <a:buNone/>
            </a:pPr>
            <a:r>
              <a:rPr lang="it-IT" dirty="0"/>
              <a:t>Direct </a:t>
            </a:r>
            <a:r>
              <a:rPr lang="it-IT" dirty="0" err="1"/>
              <a:t>contacts</a:t>
            </a:r>
            <a:r>
              <a:rPr lang="it-IT" dirty="0"/>
              <a:t> v.s. Eurojust </a:t>
            </a:r>
            <a:r>
              <a:rPr lang="it-IT" dirty="0" err="1"/>
              <a:t>channel</a:t>
            </a:r>
            <a:r>
              <a:rPr lang="it-IT" dirty="0"/>
              <a:t>  </a:t>
            </a:r>
          </a:p>
          <a:p>
            <a:pPr marL="0" indent="0">
              <a:buNone/>
            </a:pPr>
            <a:endParaRPr lang="it-IT" dirty="0"/>
          </a:p>
        </p:txBody>
      </p:sp>
      <p:sp>
        <p:nvSpPr>
          <p:cNvPr id="4" name="Segnaposto numero diapositiva 3">
            <a:extLst>
              <a:ext uri="{FF2B5EF4-FFF2-40B4-BE49-F238E27FC236}">
                <a16:creationId xmlns:a16="http://schemas.microsoft.com/office/drawing/2014/main" id="{7BB833EC-2CB4-A756-23A7-A0A182148066}"/>
              </a:ext>
            </a:extLst>
          </p:cNvPr>
          <p:cNvSpPr>
            <a:spLocks noGrp="1"/>
          </p:cNvSpPr>
          <p:nvPr>
            <p:ph type="sldNum" sz="quarter" idx="12"/>
          </p:nvPr>
        </p:nvSpPr>
        <p:spPr/>
        <p:txBody>
          <a:bodyPr/>
          <a:lstStyle/>
          <a:p>
            <a:fld id="{A728581C-5BAA-4434-A3FA-CBC61FAEDDD0}" type="slidenum">
              <a:rPr lang="it-IT" smtClean="0"/>
              <a:pPr/>
              <a:t>6</a:t>
            </a:fld>
            <a:endParaRPr lang="it-IT"/>
          </a:p>
        </p:txBody>
      </p:sp>
    </p:spTree>
    <p:extLst>
      <p:ext uri="{BB962C8B-B14F-4D97-AF65-F5344CB8AC3E}">
        <p14:creationId xmlns:p14="http://schemas.microsoft.com/office/powerpoint/2010/main" val="3908750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D11480-249F-5AC6-CA12-08430EC5FD19}"/>
              </a:ext>
            </a:extLst>
          </p:cNvPr>
          <p:cNvSpPr>
            <a:spLocks noGrp="1"/>
          </p:cNvSpPr>
          <p:nvPr>
            <p:ph type="title"/>
          </p:nvPr>
        </p:nvSpPr>
        <p:spPr>
          <a:xfrm>
            <a:off x="539552" y="764373"/>
            <a:ext cx="8010088" cy="1293028"/>
          </a:xfrm>
        </p:spPr>
        <p:txBody>
          <a:bodyPr>
            <a:normAutofit/>
          </a:bodyPr>
          <a:lstStyle/>
          <a:p>
            <a:pPr algn="ctr"/>
            <a:r>
              <a:rPr lang="en-US" sz="2400" dirty="0">
                <a:solidFill>
                  <a:srgbClr val="FF0000"/>
                </a:solidFill>
              </a:rPr>
              <a:t>Actors in the EU judicial cooperation in criminal matters</a:t>
            </a:r>
            <a:endParaRPr lang="it-IT" sz="2400" dirty="0">
              <a:solidFill>
                <a:srgbClr val="FF0000"/>
              </a:solidFill>
            </a:endParaRPr>
          </a:p>
        </p:txBody>
      </p:sp>
      <p:sp>
        <p:nvSpPr>
          <p:cNvPr id="3" name="Segnaposto contenuto 2">
            <a:extLst>
              <a:ext uri="{FF2B5EF4-FFF2-40B4-BE49-F238E27FC236}">
                <a16:creationId xmlns:a16="http://schemas.microsoft.com/office/drawing/2014/main" id="{64495FDF-8BF0-3187-F97D-96DF02BADAF6}"/>
              </a:ext>
            </a:extLst>
          </p:cNvPr>
          <p:cNvSpPr>
            <a:spLocks noGrp="1"/>
          </p:cNvSpPr>
          <p:nvPr>
            <p:ph idx="1"/>
          </p:nvPr>
        </p:nvSpPr>
        <p:spPr/>
        <p:txBody>
          <a:bodyPr/>
          <a:lstStyle/>
          <a:p>
            <a:pPr marL="0" indent="0">
              <a:buNone/>
            </a:pPr>
            <a:r>
              <a:rPr lang="en-US" dirty="0"/>
              <a:t>Building awareness of coherent, effective and efficient use of judicial cooperation tool, when to use direct contacts or Eurojust, but also on the role and tasks of:</a:t>
            </a:r>
          </a:p>
          <a:p>
            <a:pPr marL="0" indent="0">
              <a:buNone/>
            </a:pPr>
            <a:r>
              <a:rPr lang="en-US" dirty="0"/>
              <a:t>Europol (EP)</a:t>
            </a:r>
          </a:p>
          <a:p>
            <a:pPr marL="0" indent="0">
              <a:buNone/>
            </a:pPr>
            <a:r>
              <a:rPr lang="en-US" dirty="0"/>
              <a:t>Liaison Magistrates</a:t>
            </a:r>
          </a:p>
          <a:p>
            <a:pPr marL="0" indent="0">
              <a:buNone/>
            </a:pPr>
            <a:r>
              <a:rPr lang="en-US" dirty="0"/>
              <a:t>European Judicial Network (EJN) </a:t>
            </a:r>
          </a:p>
          <a:p>
            <a:pPr marL="0" indent="0">
              <a:buNone/>
            </a:pPr>
            <a:r>
              <a:rPr lang="en-US" dirty="0"/>
              <a:t>Central authorities </a:t>
            </a:r>
          </a:p>
          <a:p>
            <a:pPr marL="0" indent="0">
              <a:buNone/>
            </a:pPr>
            <a:r>
              <a:rPr lang="en-US" dirty="0"/>
              <a:t>Different specialized networks and focus groups (i.e. </a:t>
            </a:r>
            <a:r>
              <a:rPr lang="en-US"/>
              <a:t>EJCN</a:t>
            </a:r>
            <a:r>
              <a:rPr lang="en-US" dirty="0"/>
              <a:t>, JITs network, </a:t>
            </a:r>
            <a:r>
              <a:rPr lang="en-US"/>
              <a:t>Focus group </a:t>
            </a:r>
            <a:r>
              <a:rPr lang="en-US" dirty="0"/>
              <a:t>on migrant smuggling)</a:t>
            </a:r>
          </a:p>
          <a:p>
            <a:endParaRPr lang="it-IT" dirty="0"/>
          </a:p>
        </p:txBody>
      </p:sp>
      <p:sp>
        <p:nvSpPr>
          <p:cNvPr id="4" name="Segnaposto numero diapositiva 3">
            <a:extLst>
              <a:ext uri="{FF2B5EF4-FFF2-40B4-BE49-F238E27FC236}">
                <a16:creationId xmlns:a16="http://schemas.microsoft.com/office/drawing/2014/main" id="{E2674657-DCB2-38BB-B69F-99685F814961}"/>
              </a:ext>
            </a:extLst>
          </p:cNvPr>
          <p:cNvSpPr>
            <a:spLocks noGrp="1"/>
          </p:cNvSpPr>
          <p:nvPr>
            <p:ph type="sldNum" sz="quarter" idx="12"/>
          </p:nvPr>
        </p:nvSpPr>
        <p:spPr/>
        <p:txBody>
          <a:bodyPr/>
          <a:lstStyle/>
          <a:p>
            <a:fld id="{A728581C-5BAA-4434-A3FA-CBC61FAEDDD0}" type="slidenum">
              <a:rPr lang="it-IT" smtClean="0"/>
              <a:pPr/>
              <a:t>7</a:t>
            </a:fld>
            <a:endParaRPr lang="it-IT"/>
          </a:p>
        </p:txBody>
      </p:sp>
    </p:spTree>
    <p:extLst>
      <p:ext uri="{BB962C8B-B14F-4D97-AF65-F5344CB8AC3E}">
        <p14:creationId xmlns:p14="http://schemas.microsoft.com/office/powerpoint/2010/main" val="111108728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5997</TotalTime>
  <Words>602</Words>
  <Application>Microsoft Office PowerPoint</Application>
  <PresentationFormat>Presentazione su schermo (4:3)</PresentationFormat>
  <Paragraphs>55</Paragraphs>
  <Slides>7</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Century Gothic</vt:lpstr>
      <vt:lpstr>Vapor Trail</vt:lpstr>
      <vt:lpstr> </vt:lpstr>
      <vt:lpstr> AGENDA </vt:lpstr>
      <vt:lpstr>  Recommendation 13.5 to the issuing judicial authorities of all Member States  </vt:lpstr>
      <vt:lpstr> EJ STRATEGIC COMPONENT  </vt:lpstr>
      <vt:lpstr> EJ LEGAL COMPONENT  </vt:lpstr>
      <vt:lpstr>EJ’s core business</vt:lpstr>
      <vt:lpstr>Actors in the EU judicial cooperation in criminal matters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Teresa Magno</dc:creator>
  <cp:lastModifiedBy>TERESA MAGNO</cp:lastModifiedBy>
  <cp:revision>978</cp:revision>
  <dcterms:created xsi:type="dcterms:W3CDTF">2015-10-06T09:00:04Z</dcterms:created>
  <dcterms:modified xsi:type="dcterms:W3CDTF">2025-06-22T11:08:11Z</dcterms:modified>
</cp:coreProperties>
</file>