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77" r:id="rId4"/>
    <p:sldId id="257" r:id="rId5"/>
    <p:sldId id="278" r:id="rId6"/>
    <p:sldId id="270" r:id="rId7"/>
    <p:sldId id="271" r:id="rId8"/>
    <p:sldId id="272" r:id="rId9"/>
    <p:sldId id="280" r:id="rId10"/>
    <p:sldId id="266" r:id="rId11"/>
  </p:sldIdLst>
  <p:sldSz cx="12192000" cy="6858000"/>
  <p:notesSz cx="6805613" cy="9944100"/>
  <p:custDataLst>
    <p:tags r:id="rId1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56" d="100"/>
          <a:sy n="56" d="100"/>
        </p:scale>
        <p:origin x="590" y="3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8" d="100"/>
          <a:sy n="98" d="100"/>
        </p:scale>
        <p:origin x="3516" y="8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sHeader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54604" y="390168"/>
            <a:ext cx="529325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/>
          </a:p>
        </p:txBody>
      </p:sp>
      <p:sp>
        <p:nvSpPr>
          <p:cNvPr id="14343" name="sDateTime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466673" y="9357122"/>
            <a:ext cx="4222001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14 maart 2024</a:t>
            </a:r>
          </a:p>
        </p:txBody>
      </p:sp>
      <p:sp>
        <p:nvSpPr>
          <p:cNvPr id="14346" name="sFooter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466674" y="9162039"/>
            <a:ext cx="457803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Country report Netherlands: update</a:t>
            </a:r>
          </a:p>
        </p:txBody>
      </p:sp>
      <p:sp>
        <p:nvSpPr>
          <p:cNvPr id="14347" name="sSlideNumber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88674" y="9357122"/>
            <a:ext cx="357609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anose="02020603050405020304" pitchFamily="18" charset="0"/>
              </a:defRPr>
            </a:lvl1pPr>
          </a:lstStyle>
          <a:p>
            <a:fld id="{BB1C8681-22B9-4900-BB9E-403373184B6B}" type="slidenum">
              <a:rPr lang="nl-NL"/>
              <a:t>‹nr.›</a:t>
            </a:fld>
            <a:endParaRPr lang="nl-NL"/>
          </a:p>
        </p:txBody>
      </p:sp>
      <p:sp>
        <p:nvSpPr>
          <p:cNvPr id="14348" name="sFooterHeading"/>
          <p:cNvSpPr txBox="1">
            <a:spLocks noChangeArrowheads="1"/>
          </p:cNvSpPr>
          <p:nvPr/>
        </p:nvSpPr>
        <p:spPr bwMode="auto">
          <a:xfrm>
            <a:off x="753028" y="9162039"/>
            <a:ext cx="71364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Titel</a:t>
            </a:r>
          </a:p>
        </p:txBody>
      </p:sp>
      <p:sp>
        <p:nvSpPr>
          <p:cNvPr id="14349" name="sDateTimeHeading"/>
          <p:cNvSpPr txBox="1">
            <a:spLocks noChangeArrowheads="1"/>
          </p:cNvSpPr>
          <p:nvPr/>
        </p:nvSpPr>
        <p:spPr bwMode="auto">
          <a:xfrm>
            <a:off x="753028" y="9357122"/>
            <a:ext cx="71364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1054432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58788" y="744538"/>
            <a:ext cx="7723188" cy="4344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53028" y="5521048"/>
            <a:ext cx="5293255" cy="3366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200" name="sHeader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54604" y="390168"/>
            <a:ext cx="529325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/>
          </a:p>
        </p:txBody>
      </p:sp>
      <p:sp>
        <p:nvSpPr>
          <p:cNvPr id="8201" name="sDateTime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466673" y="9357122"/>
            <a:ext cx="4222001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14 maart 2024</a:t>
            </a:r>
          </a:p>
        </p:txBody>
      </p:sp>
      <p:sp>
        <p:nvSpPr>
          <p:cNvPr id="8206" name="sFooter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466674" y="9162039"/>
            <a:ext cx="457803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anose="02020603050405020304" pitchFamily="18" charset="0"/>
              </a:defRPr>
            </a:lvl1pPr>
          </a:lstStyle>
          <a:p>
            <a:r>
              <a:t>Country report Netherlands: update</a:t>
            </a:r>
          </a:p>
        </p:txBody>
      </p:sp>
      <p:sp>
        <p:nvSpPr>
          <p:cNvPr id="8207" name="sSlideNumber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88674" y="9357122"/>
            <a:ext cx="357609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anose="02020603050405020304" pitchFamily="18" charset="0"/>
              </a:defRPr>
            </a:lvl1pPr>
          </a:lstStyle>
          <a:p>
            <a:fld id="{CAA5F649-BDE7-4A71-AE77-FDA66D29DD37}" type="slidenum">
              <a:rPr lang="nl-NL"/>
              <a:t>‹nr.›</a:t>
            </a:fld>
            <a:endParaRPr lang="nl-NL"/>
          </a:p>
        </p:txBody>
      </p:sp>
      <p:sp>
        <p:nvSpPr>
          <p:cNvPr id="8208" name="sFooterHeading"/>
          <p:cNvSpPr txBox="1">
            <a:spLocks noChangeArrowheads="1"/>
          </p:cNvSpPr>
          <p:nvPr/>
        </p:nvSpPr>
        <p:spPr bwMode="auto">
          <a:xfrm>
            <a:off x="753028" y="9162039"/>
            <a:ext cx="713645" cy="19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Titel</a:t>
            </a:r>
          </a:p>
        </p:txBody>
      </p:sp>
      <p:sp>
        <p:nvSpPr>
          <p:cNvPr id="8209" name="sDateTimeHeading"/>
          <p:cNvSpPr txBox="1">
            <a:spLocks noChangeArrowheads="1"/>
          </p:cNvSpPr>
          <p:nvPr/>
        </p:nvSpPr>
        <p:spPr bwMode="auto">
          <a:xfrm>
            <a:off x="753028" y="9357122"/>
            <a:ext cx="713645" cy="19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180000" bIns="0"/>
          <a:lstStyle/>
          <a:p>
            <a:pPr algn="r">
              <a:spcBef>
                <a:spcPct val="50000"/>
              </a:spcBef>
            </a:pPr>
            <a:r>
              <a:rPr lang="nl-NL" sz="80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0775764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79388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60363" indent="-18097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39750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720725" indent="-18097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900113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0" y="1079500"/>
            <a:ext cx="4060800" cy="304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2030400" y="1079500"/>
            <a:ext cx="5079600" cy="304800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4060800" y="1079500"/>
            <a:ext cx="4555480" cy="3048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0400" y="4427538"/>
            <a:ext cx="8114761" cy="73025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/>
              <a:t>Click to edit Master title style</a:t>
            </a:r>
            <a:endParaRPr lang="nl-NL" noProof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0400" y="5518150"/>
            <a:ext cx="8128800" cy="93503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nl-NL" noProof="0"/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8616280" y="1079500"/>
            <a:ext cx="3573320" cy="304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4113" name="Picture 17" descr="A_110364-01-PPT_RvR_DEF_Formaten_300-dpi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0000" y="1079500"/>
            <a:ext cx="30492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2E99EF4-CC6C-4E6A-8A87-F5318936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14 maart 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F81007-90D6-4339-A8ED-AEA3CD458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Country report Netherlands: update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C974574-61D3-458F-9893-0478D61F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B8E9-5EF0-4736-B2DB-097EB46EBB33}" type="slidenum">
              <a:rPr lang="nl-NL" smtClean="0"/>
              <a:t>‹nr.›</a:t>
            </a:fld>
            <a:endParaRPr lang="nl-NL"/>
          </a:p>
        </p:txBody>
      </p:sp>
      <p:pic>
        <p:nvPicPr>
          <p:cNvPr id="4114" name="iLogo"/>
          <p:cNvPicPr/>
          <p:nvPr/>
        </p:nvPicPr>
        <p:blipFill>
          <a:blip r:embed="rId3"/>
          <a:stretch>
            <a:fillRect/>
          </a:stretch>
        </p:blipFill>
        <p:spPr>
          <a:xfrm>
            <a:off x="10672200" y="413640"/>
            <a:ext cx="993600" cy="600746"/>
          </a:xfrm>
          <a:prstGeom prst="rect">
            <a:avLst/>
          </a:prstGeom>
        </p:spPr>
      </p:pic>
    </p:spTree>
  </p:cSld>
  <p:clrMapOvr>
    <a:masterClrMapping/>
  </p:clrMapOvr>
  <p:transition/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CA5A0-4B1D-4A14-8811-788AE825D55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0299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906589"/>
            <a:ext cx="8113161" cy="669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0" y="2987676"/>
            <a:ext cx="3981600" cy="354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3562" y="2987676"/>
            <a:ext cx="3981600" cy="354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D7BD2-2969-4CBD-8DB1-AFD36198861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9111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0400" y="2988001"/>
            <a:ext cx="3981600" cy="744819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1961" y="2988000"/>
            <a:ext cx="3981600" cy="745200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FD4BD-C0E1-478E-AE19-8BE19D545F73}" type="slidenum">
              <a:rPr lang="nl-NL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30400" y="1906589"/>
            <a:ext cx="8113161" cy="669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030400" y="3823200"/>
            <a:ext cx="3981600" cy="272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61961" y="3823200"/>
            <a:ext cx="3981600" cy="272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2085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3C0975E4-FBA9-462C-B52A-78C24597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1" name="Tijdelijke aanduiding voor datum 10">
            <a:extLst>
              <a:ext uri="{FF2B5EF4-FFF2-40B4-BE49-F238E27FC236}">
                <a16:creationId xmlns:a16="http://schemas.microsoft.com/office/drawing/2014/main" id="{A1188DBE-A9ED-4ECC-91DE-1CC3ECC0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14 maart 2024</a:t>
            </a:r>
          </a:p>
        </p:txBody>
      </p:sp>
      <p:sp>
        <p:nvSpPr>
          <p:cNvPr id="12" name="Tijdelijke aanduiding voor voettekst 11">
            <a:extLst>
              <a:ext uri="{FF2B5EF4-FFF2-40B4-BE49-F238E27FC236}">
                <a16:creationId xmlns:a16="http://schemas.microsoft.com/office/drawing/2014/main" id="{C9601205-D7A4-479E-8309-69E94CB9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Country report Netherlands: update</a:t>
            </a:r>
          </a:p>
        </p:txBody>
      </p:sp>
      <p:sp>
        <p:nvSpPr>
          <p:cNvPr id="13" name="Tijdelijke aanduiding voor dianummer 12">
            <a:extLst>
              <a:ext uri="{FF2B5EF4-FFF2-40B4-BE49-F238E27FC236}">
                <a16:creationId xmlns:a16="http://schemas.microsoft.com/office/drawing/2014/main" id="{2F07D39A-E44A-4B29-8B88-07C40BE5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B8E9-5EF0-4736-B2DB-097EB46EBB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8722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t>14 maart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t>Country report Netherlands: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650C-8C65-4F3F-AFCB-9DFD34A689A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2441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1906589"/>
            <a:ext cx="8113161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0" y="2987676"/>
            <a:ext cx="8113161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  <a:p>
            <a:pPr lvl="5"/>
            <a:r>
              <a:rPr lang="nl-NL" noProof="0"/>
              <a:t>Zesde niveau</a:t>
            </a:r>
          </a:p>
          <a:p>
            <a:pPr lvl="6"/>
            <a:r>
              <a:rPr lang="nl-NL" noProof="0"/>
              <a:t>Zevende niveau</a:t>
            </a:r>
          </a:p>
          <a:p>
            <a:pPr lvl="7"/>
            <a:r>
              <a:rPr lang="nl-NL" noProof="0"/>
              <a:t>Achtste niveau</a:t>
            </a:r>
          </a:p>
          <a:p>
            <a:pPr lvl="8"/>
            <a:r>
              <a:rPr lang="nl-NL" noProof="0"/>
              <a:t>Negende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863601"/>
            <a:ext cx="2031999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r>
              <a:t>14 maart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0" y="863601"/>
            <a:ext cx="8113161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hlink"/>
                </a:solidFill>
              </a:defRPr>
            </a:lvl1pPr>
          </a:lstStyle>
          <a:p>
            <a:r>
              <a:t>Country report Netherlands: update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4400" y="6480176"/>
            <a:ext cx="36000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</a:defRPr>
            </a:lvl1pPr>
          </a:lstStyle>
          <a:p>
            <a:fld id="{A46CB8E9-5EF0-4736-B2DB-097EB46EBB33}" type="slidenum">
              <a:rPr lang="nl-NL"/>
              <a:t>‹nr.›</a:t>
            </a:fld>
            <a:endParaRPr lang="nl-NL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1079500"/>
            <a:ext cx="4046761" cy="5397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2031999" y="1079500"/>
            <a:ext cx="5063961" cy="53975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063999" y="1079500"/>
            <a:ext cx="4538241" cy="5397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618680" y="1079500"/>
            <a:ext cx="3573320" cy="539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038" name="Picture 14" descr="A_110364-01-PPT_RvR_DEF_Formaten_300-dpi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5960" y="1079500"/>
            <a:ext cx="3049201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Logo"/>
          <p:cNvPicPr/>
          <p:nvPr/>
        </p:nvPicPr>
        <p:blipFill>
          <a:blip r:embed="rId9"/>
          <a:stretch>
            <a:fillRect/>
          </a:stretch>
        </p:blipFill>
        <p:spPr>
          <a:xfrm>
            <a:off x="10672200" y="413640"/>
            <a:ext cx="993600" cy="6007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ransition/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7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5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2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9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6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43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5CB6-ADA8-428C-98D5-E51E45A5F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noProof="0" dirty="0"/>
              <a:t>EAW and FD 2008/909:
Coherence, Effectiveness and Efficiency 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F3F19C-7817-44D7-8733-30442764D8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noProof="0" dirty="0"/>
              <a:t>Vincent Glerum </a:t>
            </a:r>
          </a:p>
          <a:p>
            <a:pPr algn="ctr"/>
            <a:r>
              <a:rPr lang="en-GB" noProof="0" dirty="0"/>
              <a:t>Amsterdam, 23 June 2025</a:t>
            </a:r>
          </a:p>
          <a:p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6343B-6AAA-4F3F-AD1E-01FF5947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pic>
        <p:nvPicPr>
          <p:cNvPr id="6" name="Picture 5" descr="Home">
            <a:extLst>
              <a:ext uri="{FF2B5EF4-FFF2-40B4-BE49-F238E27FC236}">
                <a16:creationId xmlns:a16="http://schemas.microsoft.com/office/drawing/2014/main" id="{A4D70B66-C67F-25A1-85C4-90FB59065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90" y="1061279"/>
            <a:ext cx="7113802" cy="3005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77575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D409D-BD56-D978-74F8-180D4059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1906589"/>
            <a:ext cx="8113161" cy="3826667"/>
          </a:xfrm>
        </p:spPr>
        <p:txBody>
          <a:bodyPr/>
          <a:lstStyle/>
          <a:p>
            <a:pPr algn="ctr"/>
            <a:br>
              <a:rPr lang="en-GB" sz="4400" noProof="0" dirty="0">
                <a:solidFill>
                  <a:schemeClr val="tx1"/>
                </a:solidFill>
              </a:rPr>
            </a:br>
            <a:r>
              <a:rPr lang="en-GB" sz="4400" noProof="0" dirty="0">
                <a:solidFill>
                  <a:schemeClr val="tx1"/>
                </a:solidFill>
              </a:rPr>
              <a:t>Thank you for your attention!</a:t>
            </a:r>
            <a:br>
              <a:rPr lang="en-GB" sz="4400" noProof="0" dirty="0">
                <a:solidFill>
                  <a:schemeClr val="tx1"/>
                </a:solidFill>
              </a:rPr>
            </a:br>
            <a:br>
              <a:rPr lang="en-GB" sz="4400" noProof="0" dirty="0">
                <a:solidFill>
                  <a:schemeClr val="tx1"/>
                </a:solidFill>
              </a:rPr>
            </a:br>
            <a:r>
              <a:rPr lang="en-GB" sz="4400" noProof="0" dirty="0">
                <a:solidFill>
                  <a:schemeClr val="tx1"/>
                </a:solidFill>
              </a:rPr>
              <a:t>Comments?</a:t>
            </a:r>
            <a:br>
              <a:rPr lang="en-GB" sz="4400" noProof="0" dirty="0">
                <a:solidFill>
                  <a:schemeClr val="tx1"/>
                </a:solidFill>
              </a:rPr>
            </a:br>
            <a:br>
              <a:rPr lang="en-GB" b="0" noProof="0" dirty="0">
                <a:solidFill>
                  <a:schemeClr val="tx1"/>
                </a:solidFill>
              </a:rPr>
            </a:br>
            <a:r>
              <a:rPr lang="en-GB" sz="4400" noProof="0" dirty="0">
                <a:solidFill>
                  <a:schemeClr val="tx1"/>
                </a:solidFill>
              </a:rPr>
              <a:t>Questions?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9074B0D-DE8A-C9D0-0B4B-F51B561F97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3911" y="5445224"/>
            <a:ext cx="6016111" cy="1412776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452D4-9646-B956-9E32-CA4FD453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FFC8B-E3A8-1DC7-56DC-D4F6BE33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292AD-8448-FBFE-1E5B-99921078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477439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00CE-849E-DA08-5E69-9895ACC99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5602A-2933-3911-7991-8FC848F90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u="sng" dirty="0">
                <a:solidFill>
                  <a:srgbClr val="000000"/>
                </a:solidFill>
              </a:rPr>
              <a:t>Two topics</a:t>
            </a:r>
            <a:r>
              <a:rPr lang="en-GB" dirty="0">
                <a:solidFill>
                  <a:srgbClr val="000000"/>
                </a:solidFill>
              </a:rPr>
              <a:t>: </a:t>
            </a:r>
          </a:p>
          <a:p>
            <a:pPr marL="0" lv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lvl="0"/>
            <a:r>
              <a:rPr lang="en-GB" dirty="0">
                <a:solidFill>
                  <a:srgbClr val="000000"/>
                </a:solidFill>
              </a:rPr>
              <a:t>Choice between FD EAW and FD 2008/909, different competent issuing authorities </a:t>
            </a:r>
          </a:p>
          <a:p>
            <a:pPr marL="0" lvl="0" indent="0">
              <a:buNone/>
            </a:pPr>
            <a:r>
              <a:rPr lang="en-GB" sz="1600" dirty="0">
                <a:solidFill>
                  <a:srgbClr val="000000"/>
                </a:solidFill>
              </a:rPr>
              <a:t>	(OA, para 7.5.4.3)</a:t>
            </a:r>
          </a:p>
          <a:p>
            <a:pPr lvl="0"/>
            <a:endParaRPr lang="en-GB" dirty="0">
              <a:solidFill>
                <a:srgbClr val="000000"/>
              </a:solidFill>
            </a:endParaRPr>
          </a:p>
          <a:p>
            <a:pPr lvl="0"/>
            <a:r>
              <a:rPr lang="en-GB" dirty="0">
                <a:solidFill>
                  <a:srgbClr val="000000"/>
                </a:solidFill>
              </a:rPr>
              <a:t>Application of Article 4(6) of FD EAW and Article 25 of FD 2008/909 </a:t>
            </a:r>
          </a:p>
          <a:p>
            <a:pPr marL="270000" lvl="1" indent="0">
              <a:buNone/>
            </a:pPr>
            <a:r>
              <a:rPr lang="en-GB" sz="1200" dirty="0">
                <a:solidFill>
                  <a:srgbClr val="000000"/>
                </a:solidFill>
              </a:rPr>
              <a:t>	</a:t>
            </a:r>
            <a:r>
              <a:rPr lang="en-US" sz="1600" dirty="0">
                <a:solidFill>
                  <a:srgbClr val="000000"/>
                </a:solidFill>
              </a:rPr>
              <a:t>(OA, para 7.7.4, ‘Enforcement’, ‘EAW and transfer of sentence’)</a:t>
            </a: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8D374-F917-9B72-B166-77718164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9D5E2-B7D8-6E0E-2451-E46F5537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62912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57BD7-93C8-8DE7-F3E2-74541FE5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Choice between FD EAW and FD 2008/909</a:t>
            </a:r>
            <a:endParaRPr lang="en-GB" noProof="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842DB0-0749-65BD-0B1A-B4EC884A3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Sentenced person in another MS: surrender or transfer of sentence</a:t>
            </a:r>
          </a:p>
          <a:p>
            <a:pPr marL="0" indent="0">
              <a:buNone/>
            </a:pPr>
            <a:endParaRPr lang="en-GB" noProof="0" dirty="0"/>
          </a:p>
          <a:p>
            <a:r>
              <a:rPr lang="en-GB" noProof="0" dirty="0"/>
              <a:t>EAW: enforcement in issuing MS</a:t>
            </a:r>
          </a:p>
          <a:p>
            <a:pPr marL="0" indent="0">
              <a:buNone/>
            </a:pPr>
            <a:endParaRPr lang="en-GB" noProof="0" dirty="0"/>
          </a:p>
          <a:p>
            <a:r>
              <a:rPr lang="en-GB" dirty="0"/>
              <a:t>FD 2008/909: enforcement in executing MS</a:t>
            </a:r>
          </a:p>
          <a:p>
            <a:endParaRPr lang="en-GB" dirty="0"/>
          </a:p>
          <a:p>
            <a:pPr lvl="0"/>
            <a:r>
              <a:rPr lang="en-GB" dirty="0">
                <a:solidFill>
                  <a:srgbClr val="000000"/>
                </a:solidFill>
              </a:rPr>
              <a:t>Objective of social rehabilitation not determinative</a:t>
            </a:r>
            <a:endParaRPr lang="en-GB" sz="2000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878AEC-9587-2E5F-D9DF-C1212785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BFA52E-BC8F-3247-F4CD-C615A7FC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1E14CC-FC7A-83DF-2E77-6CD8C63F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18091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76FB-0322-2165-FDE3-459901D5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A50061"/>
                </a:solidFill>
              </a:rPr>
              <a:t>Choice between FD EAW and FD 2008/909 (example): </a:t>
            </a:r>
            <a:r>
              <a:rPr lang="en-GB" noProof="0" dirty="0"/>
              <a:t>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AEC27-6A1D-9EC5-F881-511E5A82B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noProof="0" dirty="0">
                <a:solidFill>
                  <a:srgbClr val="000000"/>
                </a:solidFill>
              </a:rPr>
              <a:t>EAW: competent court upon motion by PP; </a:t>
            </a:r>
            <a:r>
              <a:rPr lang="en-GB" sz="2400" dirty="0">
                <a:solidFill>
                  <a:srgbClr val="000000"/>
                </a:solidFill>
              </a:rPr>
              <a:t>FD 2008/909: competent PP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PP determines, courts assesses proportionality EAW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Result:</a:t>
            </a:r>
          </a:p>
          <a:p>
            <a:pPr lvl="1"/>
            <a:r>
              <a:rPr lang="en-GB" sz="2400" noProof="0" dirty="0">
                <a:solidFill>
                  <a:srgbClr val="000000"/>
                </a:solidFill>
              </a:rPr>
              <a:t>No issues: comprehensiveness, proportionality, consistency</a:t>
            </a:r>
          </a:p>
          <a:p>
            <a:pPr lvl="1"/>
            <a:r>
              <a:rPr lang="en-GB" sz="2400" noProof="0" dirty="0">
                <a:solidFill>
                  <a:srgbClr val="000000"/>
                </a:solidFill>
              </a:rPr>
              <a:t>Issue with completeness</a:t>
            </a:r>
          </a:p>
          <a:p>
            <a:pPr lvl="0"/>
            <a:endParaRPr lang="en-GB" sz="2000" noProof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000" b="1" noProof="0" dirty="0"/>
          </a:p>
          <a:p>
            <a:endParaRPr lang="en-GB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2AA9C-F12E-6469-EA33-06EA36F0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C3182-F504-8123-579F-D0BBAB72C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986C3-A6C2-E896-2722-B75BEBEF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15359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02FC9-83C7-069D-2FEE-BF4370E6E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7330-7B0E-65D5-5208-AA89E00C0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A50061"/>
                </a:solidFill>
                <a:effectLst/>
                <a:uLnTx/>
                <a:uFillTx/>
                <a:latin typeface="Arial"/>
                <a:cs typeface="Arial"/>
              </a:rPr>
              <a:t>Choice between FD EAW and FD 2008/909 (example): </a:t>
            </a:r>
            <a:r>
              <a:rPr lang="en-GB" noProof="0" dirty="0"/>
              <a:t>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38835-64D9-5885-695A-2AB68CC6A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noProof="0" dirty="0">
                <a:solidFill>
                  <a:srgbClr val="000000"/>
                </a:solidFill>
              </a:rPr>
              <a:t>EAW: examining magistrate upon motion by PP; </a:t>
            </a:r>
            <a:r>
              <a:rPr lang="en-GB" sz="2400" dirty="0">
                <a:solidFill>
                  <a:srgbClr val="000000"/>
                </a:solidFill>
              </a:rPr>
              <a:t>FD 2008/909: Ministry of Justice (IOS)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Main flow of sentences: Ministry of Justice (CJIB)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PP → examining magistrate (EAW)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Justice (IOS): </a:t>
            </a:r>
            <a:r>
              <a:rPr lang="en-GB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noProof="0" dirty="0">
                <a:solidFill>
                  <a:srgbClr val="000000"/>
                </a:solidFill>
              </a:rPr>
              <a:t>PP if surrender is refused, </a:t>
            </a:r>
            <a:r>
              <a:rPr lang="en-GB" sz="2400" i="1" noProof="0" dirty="0">
                <a:solidFill>
                  <a:srgbClr val="000000"/>
                </a:solidFill>
              </a:rPr>
              <a:t>via</a:t>
            </a:r>
            <a:r>
              <a:rPr lang="en-GB" sz="2400" noProof="0" dirty="0">
                <a:solidFill>
                  <a:srgbClr val="000000"/>
                </a:solidFill>
              </a:rPr>
              <a:t> executing MS or </a:t>
            </a:r>
            <a:r>
              <a:rPr lang="en-GB" sz="2400" i="1" noProof="0" dirty="0">
                <a:solidFill>
                  <a:srgbClr val="000000"/>
                </a:solidFill>
              </a:rPr>
              <a:t>via</a:t>
            </a:r>
            <a:r>
              <a:rPr lang="en-GB" sz="2400" noProof="0" dirty="0">
                <a:solidFill>
                  <a:srgbClr val="000000"/>
                </a:solidFill>
              </a:rPr>
              <a:t> sentenced person</a:t>
            </a:r>
            <a:endParaRPr lang="en-GB" sz="2400" i="1" noProof="0" dirty="0">
              <a:solidFill>
                <a:srgbClr val="000000"/>
              </a:solidFill>
            </a:endParaRPr>
          </a:p>
          <a:p>
            <a:pPr lvl="0"/>
            <a:r>
              <a:rPr lang="en-GB" sz="2400" noProof="0" dirty="0">
                <a:solidFill>
                  <a:srgbClr val="000000"/>
                </a:solidFill>
              </a:rPr>
              <a:t>Problematic:</a:t>
            </a:r>
          </a:p>
          <a:p>
            <a:pPr lvl="1"/>
            <a:r>
              <a:rPr lang="en-GB" sz="2000" noProof="0" dirty="0">
                <a:solidFill>
                  <a:srgbClr val="000000"/>
                </a:solidFill>
              </a:rPr>
              <a:t>No </a:t>
            </a:r>
            <a:r>
              <a:rPr lang="en-GB" sz="2000" i="1" noProof="0" dirty="0">
                <a:solidFill>
                  <a:srgbClr val="000000"/>
                </a:solidFill>
              </a:rPr>
              <a:t>a priori</a:t>
            </a:r>
            <a:r>
              <a:rPr lang="en-GB" sz="2000" noProof="0" dirty="0">
                <a:solidFill>
                  <a:srgbClr val="000000"/>
                </a:solidFill>
              </a:rPr>
              <a:t> choice </a:t>
            </a:r>
            <a:r>
              <a:rPr lang="en-GB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comprehensiveness and proportionality</a:t>
            </a:r>
          </a:p>
          <a:p>
            <a:pPr lvl="1"/>
            <a:r>
              <a:rPr lang="en-GB" sz="2000" noProof="0" dirty="0">
                <a:solidFill>
                  <a:srgbClr val="000000"/>
                </a:solidFill>
              </a:rPr>
              <a:t>Consecutive proceedings 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efficiency</a:t>
            </a:r>
            <a:endParaRPr lang="en-GB" sz="2000" i="1" noProof="0" dirty="0">
              <a:solidFill>
                <a:srgbClr val="000000"/>
              </a:solidFill>
            </a:endParaRP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Consistency not an issue</a:t>
            </a:r>
            <a:endParaRPr lang="en-GB" sz="2000" noProof="0" dirty="0">
              <a:solidFill>
                <a:srgbClr val="000000"/>
              </a:solidFill>
            </a:endParaRPr>
          </a:p>
          <a:p>
            <a:pPr lvl="0"/>
            <a:endParaRPr lang="en-GB" sz="2400" noProof="0" dirty="0">
              <a:solidFill>
                <a:srgbClr val="000000"/>
              </a:solidFill>
            </a:endParaRPr>
          </a:p>
          <a:p>
            <a:pPr lvl="0"/>
            <a:endParaRPr lang="en-GB" sz="2400" noProof="0" dirty="0">
              <a:solidFill>
                <a:srgbClr val="000000"/>
              </a:solidFill>
            </a:endParaRPr>
          </a:p>
          <a:p>
            <a:pPr lvl="1"/>
            <a:endParaRPr lang="en-GB" sz="2000" noProof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GB" sz="2000" noProof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000" b="1" noProof="0" dirty="0"/>
          </a:p>
          <a:p>
            <a:endParaRPr lang="en-GB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D0CA0-BF0F-F58E-951E-902A0077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12112-13AD-A155-D25B-DDE10D165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64516-64F6-044C-9FCF-6E6EF5363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7376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D3922-8CD1-7B13-B8BD-BEBD19F66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72C5F-A5E8-7E09-E4F0-77FDF975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Article 4(6) FD EAW and Article 25 of FD 2008/909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4610C-C30F-FD40-3115-09EFB2667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noProof="0" dirty="0">
                <a:solidFill>
                  <a:srgbClr val="000000"/>
                </a:solidFill>
              </a:rPr>
              <a:t>Surrender or transfer? proportionality requires choice </a:t>
            </a:r>
            <a:r>
              <a:rPr lang="en-GB" sz="2400" i="1" noProof="0" dirty="0">
                <a:solidFill>
                  <a:srgbClr val="000000"/>
                </a:solidFill>
              </a:rPr>
              <a:t>ab initio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Corrective mechanism: Article 4(6) of FD EAW</a:t>
            </a:r>
          </a:p>
          <a:p>
            <a:pPr lvl="0"/>
            <a:r>
              <a:rPr lang="en-GB" sz="2400" u="sng" dirty="0">
                <a:solidFill>
                  <a:srgbClr val="000000"/>
                </a:solidFill>
              </a:rPr>
              <a:t>Executing</a:t>
            </a:r>
            <a:r>
              <a:rPr lang="en-GB" sz="2400" dirty="0">
                <a:solidFill>
                  <a:srgbClr val="000000"/>
                </a:solidFill>
              </a:rPr>
              <a:t> JA better placed to assess ties with </a:t>
            </a:r>
            <a:r>
              <a:rPr lang="en-GB" sz="2400" u="sng" dirty="0">
                <a:solidFill>
                  <a:srgbClr val="000000"/>
                </a:solidFill>
              </a:rPr>
              <a:t>executing</a:t>
            </a:r>
            <a:r>
              <a:rPr lang="en-GB" sz="2400" dirty="0">
                <a:solidFill>
                  <a:srgbClr val="000000"/>
                </a:solidFill>
              </a:rPr>
              <a:t> MS 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Assessment should trump issuing JA’s assessment</a:t>
            </a:r>
          </a:p>
          <a:p>
            <a:pPr lvl="0"/>
            <a:endParaRPr lang="en-GB" sz="2000" noProof="0" dirty="0">
              <a:solidFill>
                <a:srgbClr val="000000"/>
              </a:solidFill>
            </a:endParaRPr>
          </a:p>
          <a:p>
            <a:pPr marL="270000" lvl="1" indent="0">
              <a:buNone/>
            </a:pPr>
            <a:r>
              <a:rPr lang="en-GB" sz="1600" noProof="0" dirty="0">
                <a:solidFill>
                  <a:srgbClr val="000000"/>
                </a:solidFill>
              </a:rPr>
              <a:t>  </a:t>
            </a:r>
          </a:p>
          <a:p>
            <a:pPr lvl="0"/>
            <a:endParaRPr lang="en-GB" sz="2000" noProof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000" b="1" noProof="0" dirty="0"/>
          </a:p>
          <a:p>
            <a:endParaRPr lang="en-GB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05E0C-334D-1AC9-CFE4-9258A3D3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D85E6-9EA3-AEE7-F17D-F8E42E8A2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B7EB-E79E-5DFD-79F1-3AD27991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48688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63164E-FE0B-CFC4-D608-80AD6B2B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Article 4(6) of FD EAW and Article 25 of FD 2008/909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DDE3AB-377B-F0CF-88F8-4A4A932B8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Art. 25 of FD 2008/909:</a:t>
            </a:r>
          </a:p>
          <a:p>
            <a:pPr lvl="1"/>
            <a:r>
              <a:rPr lang="en-GB" noProof="0" dirty="0"/>
              <a:t>provisions of that FD apply when Art. 4(6) is applied</a:t>
            </a:r>
          </a:p>
          <a:p>
            <a:pPr lvl="1"/>
            <a:r>
              <a:rPr lang="en-GB" noProof="0" dirty="0"/>
              <a:t>but ‘</a:t>
            </a:r>
            <a:r>
              <a:rPr lang="en-US" dirty="0"/>
              <a:t>Without prejudice to Framework Decision 2002/584/JHA’ and provided  they’re not incompatible with FD EAW</a:t>
            </a:r>
          </a:p>
          <a:p>
            <a:pPr lvl="0"/>
            <a:endParaRPr lang="en-GB" dirty="0">
              <a:solidFill>
                <a:srgbClr val="000000"/>
              </a:solidFill>
            </a:endParaRPr>
          </a:p>
          <a:p>
            <a:pPr lvl="0"/>
            <a:r>
              <a:rPr lang="en-GB" dirty="0">
                <a:solidFill>
                  <a:srgbClr val="000000"/>
                </a:solidFill>
              </a:rPr>
              <a:t>AG Richard de la Tour (C-305/22 (</a:t>
            </a:r>
            <a:r>
              <a:rPr lang="en-GB" i="1" dirty="0">
                <a:solidFill>
                  <a:srgbClr val="000000"/>
                </a:solidFill>
              </a:rPr>
              <a:t>C.J.</a:t>
            </a:r>
            <a:r>
              <a:rPr lang="en-GB" dirty="0">
                <a:solidFill>
                  <a:srgbClr val="000000"/>
                </a:solidFill>
              </a:rPr>
              <a:t>)):</a:t>
            </a:r>
          </a:p>
          <a:p>
            <a:pPr lvl="1"/>
            <a:r>
              <a:rPr lang="en-GB" dirty="0">
                <a:solidFill>
                  <a:srgbClr val="000000"/>
                </a:solidFill>
              </a:rPr>
              <a:t>Certificate (consent issuing MS) needed as condition for applying Art. 4(6)</a:t>
            </a:r>
          </a:p>
          <a:p>
            <a:pPr lvl="1"/>
            <a:r>
              <a:rPr lang="en-GB" dirty="0">
                <a:solidFill>
                  <a:srgbClr val="000000"/>
                </a:solidFill>
              </a:rPr>
              <a:t>No certificate (no consent issuing MS): executing JA must surrender </a:t>
            </a:r>
          </a:p>
          <a:p>
            <a:pPr lvl="0"/>
            <a:endParaRPr lang="en-GB" dirty="0">
              <a:solidFill>
                <a:srgbClr val="0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033556-2271-FB06-2223-09D0681A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EFB7DF-40AE-645D-3747-D1154A15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593959-35D3-C0AD-871E-1C12B24F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21491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6E94A-955F-48A6-9585-AA02D35BA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7E44AF-0EE0-7A2A-A699-4330589B7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Article 4(6) FD EAW and Article 25 FD 2008/909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D5480B-72D3-A1DE-5025-D9164B346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noProof="0" dirty="0"/>
              <a:t>Objections against that interpretation:</a:t>
            </a:r>
          </a:p>
          <a:p>
            <a:pPr marL="0" indent="0">
              <a:buNone/>
            </a:pPr>
            <a:endParaRPr lang="en-GB" noProof="0" dirty="0"/>
          </a:p>
          <a:p>
            <a:r>
              <a:rPr lang="en-GB" noProof="0" dirty="0"/>
              <a:t>It makes Art. 4(6) ineffective</a:t>
            </a:r>
          </a:p>
          <a:p>
            <a:endParaRPr lang="en-GB" noProof="0" dirty="0"/>
          </a:p>
          <a:p>
            <a:r>
              <a:rPr lang="en-GB" dirty="0"/>
              <a:t>It disregards proportionality (less intrusive alternative)</a:t>
            </a:r>
          </a:p>
          <a:p>
            <a:endParaRPr lang="en-GB" dirty="0"/>
          </a:p>
          <a:p>
            <a:r>
              <a:rPr lang="en-GB" noProof="0" dirty="0"/>
              <a:t>It is inefficient (effort executing JA for naught; delays)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B186B2-8A69-A376-2FC3-B4DA1263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B11FC4-A8B2-374E-2CA2-B9B45F7B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03AD50-B7C0-A9C4-5DB7-F62F5824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4338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FA718-380A-7515-ACE4-8D91737EC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F9372D-5A55-478F-E0C2-71B075B25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Article 4(6) FD EAW and Article 25 FD 2008/909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5F5DBE-CBCA-9F05-3798-4FC7D435E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noProof="0" dirty="0"/>
              <a:t>Other interpretation?</a:t>
            </a:r>
          </a:p>
          <a:p>
            <a:pPr lvl="0"/>
            <a:r>
              <a:rPr lang="en-GB" dirty="0">
                <a:solidFill>
                  <a:srgbClr val="000000"/>
                </a:solidFill>
              </a:rPr>
              <a:t>AG Bot: FD 2008/909 </a:t>
            </a:r>
            <a:r>
              <a:rPr lang="en-US" dirty="0">
                <a:solidFill>
                  <a:srgbClr val="000000"/>
                </a:solidFill>
              </a:rPr>
              <a:t>cannot affect Article 4(6) of FD EAW (C-514/17, </a:t>
            </a:r>
            <a:r>
              <a:rPr lang="en-US" i="1" dirty="0">
                <a:solidFill>
                  <a:srgbClr val="000000"/>
                </a:solidFill>
              </a:rPr>
              <a:t>Sut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GB" dirty="0">
              <a:solidFill>
                <a:srgbClr val="000000"/>
              </a:solidFill>
            </a:endParaRPr>
          </a:p>
          <a:p>
            <a:pPr lvl="0"/>
            <a:r>
              <a:rPr lang="en-GB" dirty="0">
                <a:solidFill>
                  <a:srgbClr val="000000"/>
                </a:solidFill>
              </a:rPr>
              <a:t>AG Campos Sánchez-</a:t>
            </a:r>
            <a:r>
              <a:rPr lang="en-GB" dirty="0" err="1">
                <a:solidFill>
                  <a:srgbClr val="000000"/>
                </a:solidFill>
              </a:rPr>
              <a:t>Bordona</a:t>
            </a:r>
            <a:r>
              <a:rPr lang="en-GB" dirty="0">
                <a:solidFill>
                  <a:srgbClr val="000000"/>
                </a:solidFill>
              </a:rPr>
              <a:t>: refusal to forward certificate cannot be allowed to prevent execution of the sentence in the executing MS (C-573/17, </a:t>
            </a:r>
            <a:r>
              <a:rPr lang="en-GB" i="1" dirty="0">
                <a:solidFill>
                  <a:srgbClr val="000000"/>
                </a:solidFill>
              </a:rPr>
              <a:t>Popławski II</a:t>
            </a:r>
            <a:r>
              <a:rPr lang="en-GB" dirty="0">
                <a:solidFill>
                  <a:srgbClr val="000000"/>
                </a:solidFill>
              </a:rPr>
              <a:t>)</a:t>
            </a:r>
          </a:p>
          <a:p>
            <a:pPr lvl="0"/>
            <a:r>
              <a:rPr lang="en-GB" dirty="0">
                <a:solidFill>
                  <a:srgbClr val="000000"/>
                </a:solidFill>
              </a:rPr>
              <a:t>Issuing MS may withdraw the EAW (as long as enforcement has not begun) </a:t>
            </a:r>
          </a:p>
          <a:p>
            <a:pPr lvl="0"/>
            <a:r>
              <a:rPr lang="en-GB" dirty="0">
                <a:solidFill>
                  <a:srgbClr val="000000"/>
                </a:solidFill>
              </a:rPr>
              <a:t>Executing MS must actually enforce the sentence (compare C-305/22 and C-215/24 PPU (</a:t>
            </a:r>
            <a:r>
              <a:rPr lang="en-GB" i="1" dirty="0">
                <a:solidFill>
                  <a:srgbClr val="000000"/>
                </a:solidFill>
              </a:rPr>
              <a:t>Fira</a:t>
            </a:r>
            <a:r>
              <a:rPr lang="en-GB" dirty="0">
                <a:solidFill>
                  <a:srgbClr val="000000"/>
                </a:solidFill>
              </a:rPr>
              <a:t>))</a:t>
            </a:r>
          </a:p>
          <a:p>
            <a:endParaRPr lang="en-GB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3CC62D-CDD3-A675-17C1-43ED614A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23 June 2025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C068FD-1CD3-BD60-6E17-8DEE38C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European Symposium MR2.0: EAW and FD 2008/909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9A73DB-6829-3834-6FE9-6C785496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en-GB" noProof="0" smtClean="0"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92693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18.04.09"/>
  <p:tag name="AS_TITLE" val="Aspose.Slides for .NET 4.0 Client Profile"/>
  <p:tag name="AS_VERSION" val="18.4"/>
  <p:tag name="EDBSDOCUMENTINFO" val="&lt;?xml version=&quot;1.0&quot; encoding=&quot;utf-16&quot;?&gt;&#10;&lt;documentinfo version=&quot;1.0&quot; projectname=&quot;rechtspraak&quot; projectid=&quot;218afa3b-96b0-45ee-9f14-bd03b9fe23aa&quot; pagemasterid=&quot;00000000-0000-0000-0000-000000000000&quot; documentid=&quot;5b3b32b0cbc44f7abb40ab7626592581&quot; profileid=&quot;00000000-0000-0000-0000-000000000000&quot; culture=&quot;nl-NL&quot;&gt;&#10;  &lt;content&gt;&#10;    &lt;document sourcepath=&quot;\Presentation_16x9&quot; sourceid=&quot;972e7057-c48c-439a-97c8-4ece8caa68ef&quot;&gt;&#10;      &lt;variables&gt;&#10;        &lt;Title&gt;MR2.0&#10;Country report The Netherlands: an update&lt;/Title&gt;&#10;        &lt;Subtitle /&gt;&#10;        &lt;Date&gt;14-3-2024 00:00:00&lt;/Date&gt;&#10;        &lt;Footer&gt;Country report Netherlands: update&lt;/Footer&gt;&#10;        &lt;Template&gt;Plato&lt;/Template&gt;&#10;        &lt;AddSlideNumber&gt;True&lt;/AddSlideNumber&gt;&#10;        &lt;InsertDate&gt;True&lt;/InsertDate&gt;&#10;        &lt;Speaker /&gt;&#10;        &lt;SenderData&gt;&#10;          &lt;EmployeeId&gt;252b09a7-152b-49de-882c-a855db6b94f5&lt;/EmployeeId&gt;&#10;          &lt;OrganisationId&gt;ad26fd77-3272-49bb-a145-28c2113f31be&lt;/OrganisationId&gt;&#10;          &lt;LogoId&gt;40&lt;/LogoId&gt;&#10;        &lt;/SenderData&gt;&#10;        &lt;Settings /&gt;&#10;        &lt;Options&gt;&#10;          &lt;IsModify&gt;False&lt;/IsModify&gt;&#10;          &lt;SaveSettings&gt;True&lt;/SaveSettings&gt;&#10;        &lt;/Options&gt;&#10;        &lt;Legacy /&gt;&#10;      &lt;/variables&gt;&#10;    &lt;/document&gt;&#10;  &lt;/content&gt;&#10;&lt;/documentinfo&gt;"/>
  <p:tag name="EDBSPATH" val="\Presentation_16x9"/>
  <p:tag name="PVTEMPLATE" val="Plato"/>
</p:tagLst>
</file>

<file path=ppt/theme/theme1.xml><?xml version="1.0" encoding="utf-8"?>
<a:theme xmlns:a="http://schemas.openxmlformats.org/drawingml/2006/main" name="Plato">
  <a:themeElements>
    <a:clrScheme name="Standaardontwerp 1">
      <a:dk1>
        <a:srgbClr val="000000"/>
      </a:dk1>
      <a:lt1>
        <a:srgbClr val="FFFFFF"/>
      </a:lt1>
      <a:dk2>
        <a:srgbClr val="A50061"/>
      </a:dk2>
      <a:lt2>
        <a:srgbClr val="7F7F7F"/>
      </a:lt2>
      <a:accent1>
        <a:srgbClr val="680F48"/>
      </a:accent1>
      <a:accent2>
        <a:srgbClr val="CCCCCC"/>
      </a:accent2>
      <a:accent3>
        <a:srgbClr val="FFFFFF"/>
      </a:accent3>
      <a:accent4>
        <a:srgbClr val="000000"/>
      </a:accent4>
      <a:accent5>
        <a:srgbClr val="B9AAB1"/>
      </a:accent5>
      <a:accent6>
        <a:srgbClr val="B9B9B9"/>
      </a:accent6>
      <a:hlink>
        <a:srgbClr val="9C6186"/>
      </a:hlink>
      <a:folHlink>
        <a:srgbClr val="B4CAD2"/>
      </a:folHlink>
    </a:clrScheme>
    <a:fontScheme name="Standaardontwerp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A50061"/>
        </a:dk2>
        <a:lt2>
          <a:srgbClr val="7F7F7F"/>
        </a:lt2>
        <a:accent1>
          <a:srgbClr val="680F48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B9AAB1"/>
        </a:accent5>
        <a:accent6>
          <a:srgbClr val="B9B9B9"/>
        </a:accent6>
        <a:hlink>
          <a:srgbClr val="9C6186"/>
        </a:hlink>
        <a:folHlink>
          <a:srgbClr val="B4C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to_16x9.potx" id="{C8FE1764-183E-4CA2-A66A-BB468CF72C3E}" vid="{5C6DF9E6-A172-4C36-83D2-81A6547404C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9fab5816455a5db7a12cbab11fe8499f92086b93</Template>
  <TotalTime>7393</TotalTime>
  <Words>637</Words>
  <Application>Microsoft Office PowerPoint</Application>
  <PresentationFormat>Breedbeeld</PresentationFormat>
  <Paragraphs>96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Plato</vt:lpstr>
      <vt:lpstr>EAW and FD 2008/909:
Coherence, Effectiveness and Efficiency  </vt:lpstr>
      <vt:lpstr>Agenda</vt:lpstr>
      <vt:lpstr>Choice between FD EAW and FD 2008/909</vt:lpstr>
      <vt:lpstr>Choice between FD EAW and FD 2008/909 (example): DE</vt:lpstr>
      <vt:lpstr>Choice between FD EAW and FD 2008/909 (example): NL</vt:lpstr>
      <vt:lpstr>Article 4(6) FD EAW and Article 25 of FD 2008/909</vt:lpstr>
      <vt:lpstr>Article 4(6) of FD EAW and Article 25 of FD 2008/909</vt:lpstr>
      <vt:lpstr>Article 4(6) FD EAW and Article 25 FD 2008/909 </vt:lpstr>
      <vt:lpstr>Article 4(6) FD EAW and Article 25 FD 2008/909 </vt:lpstr>
      <vt:lpstr> Thank you for your attention!  Comments?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MR2.0
Country report The Netherlands: an update</dc:title>
  <dc:creator>Glerum, V.H (Rechtbank Amsterdam)</dc:creator>
  <cp:lastModifiedBy>Glerum, V.H (Rechtbank Amsterdam)</cp:lastModifiedBy>
  <cp:revision>53</cp:revision>
  <cp:lastPrinted>2025-06-17T13:03:52Z</cp:lastPrinted>
  <dcterms:created xsi:type="dcterms:W3CDTF">2024-03-10T17:41:54Z</dcterms:created>
  <dcterms:modified xsi:type="dcterms:W3CDTF">2025-06-22T14:29:02Z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e0e3f2-e1d2-4d64-96ed-2c56cf223811_Enabled">
    <vt:lpwstr>true</vt:lpwstr>
  </property>
  <property fmtid="{D5CDD505-2E9C-101B-9397-08002B2CF9AE}" pid="3" name="MSIP_Label_b1e0e3f2-e1d2-4d64-96ed-2c56cf223811_SetDate">
    <vt:lpwstr>2025-06-01T13:29:23Z</vt:lpwstr>
  </property>
  <property fmtid="{D5CDD505-2E9C-101B-9397-08002B2CF9AE}" pid="4" name="MSIP_Label_b1e0e3f2-e1d2-4d64-96ed-2c56cf223811_Method">
    <vt:lpwstr>Privileged</vt:lpwstr>
  </property>
  <property fmtid="{D5CDD505-2E9C-101B-9397-08002B2CF9AE}" pid="5" name="MSIP_Label_b1e0e3f2-e1d2-4d64-96ed-2c56cf223811_Name">
    <vt:lpwstr>Test label</vt:lpwstr>
  </property>
  <property fmtid="{D5CDD505-2E9C-101B-9397-08002B2CF9AE}" pid="6" name="MSIP_Label_b1e0e3f2-e1d2-4d64-96ed-2c56cf223811_SiteId">
    <vt:lpwstr>4a7f237b-3fd4-4839-8175-58ce30110251</vt:lpwstr>
  </property>
  <property fmtid="{D5CDD505-2E9C-101B-9397-08002B2CF9AE}" pid="7" name="MSIP_Label_b1e0e3f2-e1d2-4d64-96ed-2c56cf223811_ActionId">
    <vt:lpwstr>95d793c7-e725-49b3-98e1-c6dc39fe96c5</vt:lpwstr>
  </property>
  <property fmtid="{D5CDD505-2E9C-101B-9397-08002B2CF9AE}" pid="8" name="MSIP_Label_b1e0e3f2-e1d2-4d64-96ed-2c56cf223811_ContentBits">
    <vt:lpwstr>0</vt:lpwstr>
  </property>
  <property fmtid="{D5CDD505-2E9C-101B-9397-08002B2CF9AE}" pid="9" name="MSIP_Label_b1e0e3f2-e1d2-4d64-96ed-2c56cf223811_Tag">
    <vt:lpwstr>10, 0, 1, 1</vt:lpwstr>
  </property>
</Properties>
</file>