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0" r:id="rId3"/>
    <p:sldId id="277" r:id="rId4"/>
    <p:sldId id="257" r:id="rId5"/>
    <p:sldId id="270" r:id="rId6"/>
    <p:sldId id="271" r:id="rId7"/>
    <p:sldId id="272" r:id="rId8"/>
    <p:sldId id="273" r:id="rId9"/>
    <p:sldId id="274" r:id="rId10"/>
    <p:sldId id="275" r:id="rId11"/>
    <p:sldId id="266" r:id="rId12"/>
  </p:sldIdLst>
  <p:sldSz cx="12192000" cy="6858000"/>
  <p:notesSz cx="6805613" cy="9944100"/>
  <p:custDataLst>
    <p:tags r:id="rId15"/>
  </p:custDataLst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C1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howGuides="1">
      <p:cViewPr varScale="1">
        <p:scale>
          <a:sx n="52" d="100"/>
          <a:sy n="52" d="100"/>
        </p:scale>
        <p:origin x="751" y="2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98" d="100"/>
          <a:sy n="98" d="100"/>
        </p:scale>
        <p:origin x="3516" y="84"/>
      </p:cViewPr>
      <p:guideLst>
        <p:guide orient="horz" pos="3132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sHeader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54604" y="390168"/>
            <a:ext cx="5293255" cy="195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nl-NL"/>
          </a:p>
        </p:txBody>
      </p:sp>
      <p:sp>
        <p:nvSpPr>
          <p:cNvPr id="14343" name="sDateTime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466673" y="9357122"/>
            <a:ext cx="4222001" cy="195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100">
                <a:latin typeface="Times New Roman" panose="02020603050405020304" pitchFamily="18" charset="0"/>
              </a:defRPr>
            </a:lvl1pPr>
          </a:lstStyle>
          <a:p>
            <a:r>
              <a:t>14 maart 2024</a:t>
            </a:r>
          </a:p>
        </p:txBody>
      </p:sp>
      <p:sp>
        <p:nvSpPr>
          <p:cNvPr id="14346" name="sFooter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466674" y="9162039"/>
            <a:ext cx="4578035" cy="195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100">
                <a:latin typeface="Times New Roman" panose="02020603050405020304" pitchFamily="18" charset="0"/>
              </a:defRPr>
            </a:lvl1pPr>
          </a:lstStyle>
          <a:p>
            <a:r>
              <a:t>Country report Netherlands: update</a:t>
            </a:r>
          </a:p>
        </p:txBody>
      </p:sp>
      <p:sp>
        <p:nvSpPr>
          <p:cNvPr id="14347" name="sSlideNumber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88674" y="9357122"/>
            <a:ext cx="357609" cy="195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latin typeface="Times New Roman" panose="02020603050405020304" pitchFamily="18" charset="0"/>
              </a:defRPr>
            </a:lvl1pPr>
          </a:lstStyle>
          <a:p>
            <a:fld id="{BB1C8681-22B9-4900-BB9E-403373184B6B}" type="slidenum">
              <a:rPr lang="nl-NL"/>
              <a:t>‹nr.›</a:t>
            </a:fld>
            <a:endParaRPr lang="nl-NL"/>
          </a:p>
        </p:txBody>
      </p:sp>
      <p:sp>
        <p:nvSpPr>
          <p:cNvPr id="14348" name="sFooterHeading"/>
          <p:cNvSpPr txBox="1">
            <a:spLocks noChangeArrowheads="1"/>
          </p:cNvSpPr>
          <p:nvPr/>
        </p:nvSpPr>
        <p:spPr bwMode="auto">
          <a:xfrm>
            <a:off x="753028" y="9162039"/>
            <a:ext cx="713645" cy="195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36000" rIns="180000" bIns="0"/>
          <a:lstStyle/>
          <a:p>
            <a:pPr algn="r">
              <a:spcBef>
                <a:spcPct val="50000"/>
              </a:spcBef>
            </a:pPr>
            <a:r>
              <a:rPr lang="nl-NL" sz="800"/>
              <a:t>Titel</a:t>
            </a:r>
          </a:p>
        </p:txBody>
      </p:sp>
      <p:sp>
        <p:nvSpPr>
          <p:cNvPr id="14349" name="sDateTimeHeading"/>
          <p:cNvSpPr txBox="1">
            <a:spLocks noChangeArrowheads="1"/>
          </p:cNvSpPr>
          <p:nvPr/>
        </p:nvSpPr>
        <p:spPr bwMode="auto">
          <a:xfrm>
            <a:off x="753028" y="9357122"/>
            <a:ext cx="713645" cy="195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36000" rIns="180000" bIns="0"/>
          <a:lstStyle/>
          <a:p>
            <a:pPr algn="r">
              <a:spcBef>
                <a:spcPct val="50000"/>
              </a:spcBef>
            </a:pPr>
            <a:r>
              <a:rPr lang="nl-NL" sz="800"/>
              <a:t>Datum</a:t>
            </a:r>
          </a:p>
        </p:txBody>
      </p:sp>
    </p:spTree>
    <p:extLst>
      <p:ext uri="{BB962C8B-B14F-4D97-AF65-F5344CB8AC3E}">
        <p14:creationId xmlns:p14="http://schemas.microsoft.com/office/powerpoint/2010/main" val="210544321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458788" y="744538"/>
            <a:ext cx="7723188" cy="4344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53028" y="5521048"/>
            <a:ext cx="5293255" cy="3366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</a:p>
        </p:txBody>
      </p:sp>
      <p:sp>
        <p:nvSpPr>
          <p:cNvPr id="8200" name="sHeader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54604" y="390168"/>
            <a:ext cx="5293255" cy="195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nl-NL"/>
          </a:p>
        </p:txBody>
      </p:sp>
      <p:sp>
        <p:nvSpPr>
          <p:cNvPr id="8201" name="sDateTime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466673" y="9357122"/>
            <a:ext cx="4222001" cy="195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100">
                <a:latin typeface="Times New Roman" panose="02020603050405020304" pitchFamily="18" charset="0"/>
              </a:defRPr>
            </a:lvl1pPr>
          </a:lstStyle>
          <a:p>
            <a:r>
              <a:t>14 maart 2024</a:t>
            </a:r>
          </a:p>
        </p:txBody>
      </p:sp>
      <p:sp>
        <p:nvSpPr>
          <p:cNvPr id="8206" name="sFooter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466674" y="9162039"/>
            <a:ext cx="4578035" cy="195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100">
                <a:latin typeface="Times New Roman" panose="02020603050405020304" pitchFamily="18" charset="0"/>
              </a:defRPr>
            </a:lvl1pPr>
          </a:lstStyle>
          <a:p>
            <a:r>
              <a:t>Country report Netherlands: update</a:t>
            </a:r>
          </a:p>
        </p:txBody>
      </p:sp>
      <p:sp>
        <p:nvSpPr>
          <p:cNvPr id="8207" name="sSlideNumber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88674" y="9357122"/>
            <a:ext cx="357609" cy="195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latin typeface="Times New Roman" panose="02020603050405020304" pitchFamily="18" charset="0"/>
              </a:defRPr>
            </a:lvl1pPr>
          </a:lstStyle>
          <a:p>
            <a:fld id="{CAA5F649-BDE7-4A71-AE77-FDA66D29DD37}" type="slidenum">
              <a:rPr lang="nl-NL"/>
              <a:t>‹nr.›</a:t>
            </a:fld>
            <a:endParaRPr lang="nl-NL"/>
          </a:p>
        </p:txBody>
      </p:sp>
      <p:sp>
        <p:nvSpPr>
          <p:cNvPr id="8208" name="sFooterHeading"/>
          <p:cNvSpPr txBox="1">
            <a:spLocks noChangeArrowheads="1"/>
          </p:cNvSpPr>
          <p:nvPr/>
        </p:nvSpPr>
        <p:spPr bwMode="auto">
          <a:xfrm>
            <a:off x="753028" y="9162039"/>
            <a:ext cx="713645" cy="195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36000" rIns="180000" bIns="0"/>
          <a:lstStyle/>
          <a:p>
            <a:pPr algn="r">
              <a:spcBef>
                <a:spcPct val="50000"/>
              </a:spcBef>
            </a:pPr>
            <a:r>
              <a:rPr lang="nl-NL" sz="800"/>
              <a:t>Titel</a:t>
            </a:r>
          </a:p>
        </p:txBody>
      </p:sp>
      <p:sp>
        <p:nvSpPr>
          <p:cNvPr id="8209" name="sDateTimeHeading"/>
          <p:cNvSpPr txBox="1">
            <a:spLocks noChangeArrowheads="1"/>
          </p:cNvSpPr>
          <p:nvPr/>
        </p:nvSpPr>
        <p:spPr bwMode="auto">
          <a:xfrm>
            <a:off x="753028" y="9357122"/>
            <a:ext cx="713645" cy="195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36000" rIns="180000" bIns="0"/>
          <a:lstStyle/>
          <a:p>
            <a:pPr algn="r">
              <a:spcBef>
                <a:spcPct val="50000"/>
              </a:spcBef>
            </a:pPr>
            <a:r>
              <a:rPr lang="nl-NL" sz="800"/>
              <a:t>Datum</a:t>
            </a:r>
          </a:p>
        </p:txBody>
      </p:sp>
    </p:spTree>
    <p:extLst>
      <p:ext uri="{BB962C8B-B14F-4D97-AF65-F5344CB8AC3E}">
        <p14:creationId xmlns:p14="http://schemas.microsoft.com/office/powerpoint/2010/main" val="107757640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179388" indent="-179388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360363" indent="-180975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539750" indent="-179388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720725" indent="-180975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900113" indent="-179388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7"/>
          <p:cNvSpPr>
            <a:spLocks noChangeArrowheads="1"/>
          </p:cNvSpPr>
          <p:nvPr userDrawn="1"/>
        </p:nvSpPr>
        <p:spPr bwMode="auto">
          <a:xfrm>
            <a:off x="0" y="1079500"/>
            <a:ext cx="4060800" cy="304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4104" name="Rectangle 8"/>
          <p:cNvSpPr>
            <a:spLocks noChangeArrowheads="1"/>
          </p:cNvSpPr>
          <p:nvPr userDrawn="1"/>
        </p:nvSpPr>
        <p:spPr bwMode="auto">
          <a:xfrm>
            <a:off x="2030400" y="1079500"/>
            <a:ext cx="5079600" cy="3048000"/>
          </a:xfrm>
          <a:prstGeom prst="rect">
            <a:avLst/>
          </a:prstGeom>
          <a:solidFill>
            <a:srgbClr val="C1C1C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4105" name="Rectangle 9"/>
          <p:cNvSpPr>
            <a:spLocks noChangeArrowheads="1"/>
          </p:cNvSpPr>
          <p:nvPr userDrawn="1"/>
        </p:nvSpPr>
        <p:spPr bwMode="auto">
          <a:xfrm>
            <a:off x="4060800" y="1079500"/>
            <a:ext cx="4555480" cy="30480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30400" y="4427538"/>
            <a:ext cx="8114761" cy="730250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 noProof="0"/>
              <a:t>Click to edit Master title style</a:t>
            </a:r>
            <a:endParaRPr lang="nl-NL" noProof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30400" y="5518150"/>
            <a:ext cx="8128800" cy="93503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/>
            </a:lvl1pPr>
          </a:lstStyle>
          <a:p>
            <a:pPr lvl="0"/>
            <a:r>
              <a:rPr lang="en-US" noProof="0"/>
              <a:t>Click to edit Master subtitle style</a:t>
            </a:r>
            <a:endParaRPr lang="nl-NL" noProof="0"/>
          </a:p>
        </p:txBody>
      </p:sp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8616280" y="1079500"/>
            <a:ext cx="3573320" cy="304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pic>
        <p:nvPicPr>
          <p:cNvPr id="4113" name="Picture 17" descr="A_110364-01-PPT_RvR_DEF_Formaten_300-dpi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10000" y="1079500"/>
            <a:ext cx="304920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2E99EF4-CC6C-4E6A-8A87-F53189366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t>14 maart 2024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AF81007-90D6-4339-A8ED-AEA3CD458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t>Country report Netherlands: update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C974574-61D3-458F-9893-0478D61FC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CB8E9-5EF0-4736-B2DB-097EB46EBB33}" type="slidenum">
              <a:rPr lang="nl-NL" smtClean="0"/>
              <a:t>‹nr.›</a:t>
            </a:fld>
            <a:endParaRPr lang="nl-NL"/>
          </a:p>
        </p:txBody>
      </p:sp>
      <p:pic>
        <p:nvPicPr>
          <p:cNvPr id="4114" name="iLogo"/>
          <p:cNvPicPr/>
          <p:nvPr/>
        </p:nvPicPr>
        <p:blipFill>
          <a:blip r:embed="rId3"/>
          <a:stretch>
            <a:fillRect/>
          </a:stretch>
        </p:blipFill>
        <p:spPr>
          <a:xfrm>
            <a:off x="10672200" y="413640"/>
            <a:ext cx="993600" cy="600746"/>
          </a:xfrm>
          <a:prstGeom prst="rect">
            <a:avLst/>
          </a:prstGeom>
        </p:spPr>
      </p:pic>
    </p:spTree>
  </p:cSld>
  <p:clrMapOvr>
    <a:masterClrMapping/>
  </p:clrMapOvr>
  <p:transition/>
  <p:hf sldNum="0"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t>14 maart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t>Country report Netherlands: update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4CA5A0-4B1D-4A14-8811-788AE825D559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202996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0" y="1906589"/>
            <a:ext cx="8113161" cy="6699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32000" y="2987676"/>
            <a:ext cx="3981600" cy="35480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3562" y="2987676"/>
            <a:ext cx="3981600" cy="35480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t>14 maart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t>Country report Netherlands: update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ED7BD2-2969-4CBD-8DB1-AFD361988617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891118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30400" y="2988001"/>
            <a:ext cx="3981600" cy="744819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1961" y="2988000"/>
            <a:ext cx="3981600" cy="745200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t>14 maart 2024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t>Country report Netherlands: update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0FD4BD-C0E1-478E-AE19-8BE19D545F73}" type="slidenum">
              <a:rPr lang="nl-NL"/>
              <a:t>‹nr.›</a:t>
            </a:fld>
            <a:endParaRPr lang="nl-N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030400" y="1906589"/>
            <a:ext cx="8113161" cy="6699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11" name="Content Placeholder 2"/>
          <p:cNvSpPr>
            <a:spLocks noGrp="1"/>
          </p:cNvSpPr>
          <p:nvPr>
            <p:ph sz="half" idx="13"/>
          </p:nvPr>
        </p:nvSpPr>
        <p:spPr>
          <a:xfrm>
            <a:off x="2030400" y="3823200"/>
            <a:ext cx="3981600" cy="2725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6161961" y="3823200"/>
            <a:ext cx="3981600" cy="2725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820853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>
            <a:extLst>
              <a:ext uri="{FF2B5EF4-FFF2-40B4-BE49-F238E27FC236}">
                <a16:creationId xmlns:a16="http://schemas.microsoft.com/office/drawing/2014/main" id="{3C0975E4-FBA9-462C-B52A-78C24597D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11" name="Tijdelijke aanduiding voor datum 10">
            <a:extLst>
              <a:ext uri="{FF2B5EF4-FFF2-40B4-BE49-F238E27FC236}">
                <a16:creationId xmlns:a16="http://schemas.microsoft.com/office/drawing/2014/main" id="{A1188DBE-A9ED-4ECC-91DE-1CC3ECC07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t>14 maart 2024</a:t>
            </a:r>
          </a:p>
        </p:txBody>
      </p:sp>
      <p:sp>
        <p:nvSpPr>
          <p:cNvPr id="12" name="Tijdelijke aanduiding voor voettekst 11">
            <a:extLst>
              <a:ext uri="{FF2B5EF4-FFF2-40B4-BE49-F238E27FC236}">
                <a16:creationId xmlns:a16="http://schemas.microsoft.com/office/drawing/2014/main" id="{C9601205-D7A4-479E-8309-69E94CB91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t>Country report Netherlands: update</a:t>
            </a:r>
          </a:p>
        </p:txBody>
      </p:sp>
      <p:sp>
        <p:nvSpPr>
          <p:cNvPr id="13" name="Tijdelijke aanduiding voor dianummer 12">
            <a:extLst>
              <a:ext uri="{FF2B5EF4-FFF2-40B4-BE49-F238E27FC236}">
                <a16:creationId xmlns:a16="http://schemas.microsoft.com/office/drawing/2014/main" id="{2F07D39A-E44A-4B29-8B88-07C40BE53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CB8E9-5EF0-4736-B2DB-097EB46EBB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487228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t>14 maart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t>Country report Netherlands: update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42650C-8C65-4F3F-AFCB-9DFD34A689A0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124412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32000" y="1906589"/>
            <a:ext cx="8113161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32000" y="2987676"/>
            <a:ext cx="8113161" cy="354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  <a:p>
            <a:pPr lvl="5"/>
            <a:r>
              <a:rPr lang="nl-NL" noProof="0"/>
              <a:t>Zesde niveau</a:t>
            </a:r>
          </a:p>
          <a:p>
            <a:pPr lvl="6"/>
            <a:r>
              <a:rPr lang="nl-NL" noProof="0"/>
              <a:t>Zevende niveau</a:t>
            </a:r>
          </a:p>
          <a:p>
            <a:pPr lvl="7"/>
            <a:r>
              <a:rPr lang="nl-NL" noProof="0"/>
              <a:t>Achtste niveau</a:t>
            </a:r>
          </a:p>
          <a:p>
            <a:pPr lvl="8"/>
            <a:r>
              <a:rPr lang="nl-NL" noProof="0"/>
              <a:t>Negende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863601"/>
            <a:ext cx="2031999" cy="16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accent2"/>
                </a:solidFill>
              </a:defRPr>
            </a:lvl1pPr>
          </a:lstStyle>
          <a:p>
            <a:r>
              <a:t>14 maart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032000" y="863601"/>
            <a:ext cx="8113161" cy="16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chemeClr val="hlink"/>
                </a:solidFill>
              </a:defRPr>
            </a:lvl1pPr>
          </a:lstStyle>
          <a:p>
            <a:r>
              <a:t>Country report Netherlands: update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994400" y="6480176"/>
            <a:ext cx="360000" cy="16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defRPr sz="1000" b="1">
                <a:solidFill>
                  <a:schemeClr val="tx2"/>
                </a:solidFill>
              </a:defRPr>
            </a:lvl1pPr>
          </a:lstStyle>
          <a:p>
            <a:fld id="{A46CB8E9-5EF0-4736-B2DB-097EB46EBB33}" type="slidenum">
              <a:rPr lang="nl-NL"/>
              <a:t>‹nr.›</a:t>
            </a:fld>
            <a:endParaRPr lang="nl-NL"/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1079500"/>
            <a:ext cx="4046761" cy="5397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2031999" y="1079500"/>
            <a:ext cx="5063961" cy="539750"/>
          </a:xfrm>
          <a:prstGeom prst="rect">
            <a:avLst/>
          </a:prstGeom>
          <a:solidFill>
            <a:srgbClr val="C1C1C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1034" name="Rectangle 10"/>
          <p:cNvSpPr>
            <a:spLocks noChangeArrowheads="1"/>
          </p:cNvSpPr>
          <p:nvPr userDrawn="1"/>
        </p:nvSpPr>
        <p:spPr bwMode="auto">
          <a:xfrm>
            <a:off x="4063999" y="1079500"/>
            <a:ext cx="4538241" cy="53975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>
            <a:off x="8618680" y="1079500"/>
            <a:ext cx="3573320" cy="5397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pic>
        <p:nvPicPr>
          <p:cNvPr id="1038" name="Picture 14" descr="A_110364-01-PPT_RvR_DEF_Formaten_300-dpi2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95960" y="1079500"/>
            <a:ext cx="3049201" cy="53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iLogo"/>
          <p:cNvPicPr/>
          <p:nvPr/>
        </p:nvPicPr>
        <p:blipFill>
          <a:blip r:embed="rId9"/>
          <a:stretch>
            <a:fillRect/>
          </a:stretch>
        </p:blipFill>
        <p:spPr>
          <a:xfrm>
            <a:off x="10672200" y="413640"/>
            <a:ext cx="993600" cy="60074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transition/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2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270000" indent="-2700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2700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-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10000" indent="-2700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-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80000" indent="-270000" algn="l" rtl="0" eaLnBrk="1" fontAlgn="base" hangingPunct="1">
        <a:lnSpc>
          <a:spcPct val="100000"/>
        </a:lnSpc>
        <a:spcBef>
          <a:spcPts val="432"/>
        </a:spcBef>
        <a:spcAft>
          <a:spcPct val="0"/>
        </a:spcAft>
        <a:buFont typeface="Arial" panose="020B0604020202020204" pitchFamily="34" charset="0"/>
        <a:buChar char="-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50000" indent="-270000" algn="l" rtl="0" eaLnBrk="1" fontAlgn="base" hangingPunct="1">
        <a:lnSpc>
          <a:spcPct val="100000"/>
        </a:lnSpc>
        <a:spcBef>
          <a:spcPts val="432"/>
        </a:spcBef>
        <a:spcAft>
          <a:spcPct val="0"/>
        </a:spcAft>
        <a:buFont typeface="Arial" panose="020B0604020202020204" pitchFamily="34" charset="0"/>
        <a:buChar char="-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20000" indent="-270000" algn="l" defTabSz="914400" rtl="0" eaLnBrk="1" latinLnBrk="0" hangingPunct="1">
        <a:lnSpc>
          <a:spcPct val="100000"/>
        </a:lnSpc>
        <a:spcBef>
          <a:spcPts val="432"/>
        </a:spcBef>
        <a:buFont typeface="Arial" panose="020B0604020202020204" pitchFamily="34" charset="0"/>
        <a:buChar char="-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890000" indent="-270000" algn="l" defTabSz="914400" rtl="0" eaLnBrk="1" latinLnBrk="0" hangingPunct="1">
        <a:lnSpc>
          <a:spcPct val="100000"/>
        </a:lnSpc>
        <a:spcBef>
          <a:spcPts val="432"/>
        </a:spcBef>
        <a:buFont typeface="Arial" panose="020B0604020202020204" pitchFamily="34" charset="0"/>
        <a:buChar char="-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60000" indent="-270000" algn="l" defTabSz="914400" rtl="0" eaLnBrk="1" latinLnBrk="0" hangingPunct="1">
        <a:lnSpc>
          <a:spcPct val="100000"/>
        </a:lnSpc>
        <a:spcBef>
          <a:spcPts val="432"/>
        </a:spcBef>
        <a:buFont typeface="Arial" panose="020B0604020202020204" pitchFamily="34" charset="0"/>
        <a:buChar char="-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430000" indent="-270000" algn="l" defTabSz="914400" rtl="0" eaLnBrk="1" latinLnBrk="0" hangingPunct="1">
        <a:lnSpc>
          <a:spcPct val="100000"/>
        </a:lnSpc>
        <a:spcBef>
          <a:spcPts val="432"/>
        </a:spcBef>
        <a:buFont typeface="Arial" panose="020B0604020202020204" pitchFamily="34" charset="0"/>
        <a:buChar char="-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45CB6-ADA8-428C-98D5-E51E45A5FB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noProof="0" dirty="0"/>
              <a:t>MR2.0
Institutional Arrangements: Coherence, Effectiveness and Efficiency</a:t>
            </a:r>
            <a:br>
              <a:rPr lang="en-GB" noProof="0" dirty="0"/>
            </a:br>
            <a:br>
              <a:rPr lang="en-GB" noProof="0" dirty="0"/>
            </a:br>
            <a:endParaRPr lang="en-GB" noProof="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F3F19C-7817-44D7-8733-30442764D8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GB" noProof="0" dirty="0"/>
          </a:p>
          <a:p>
            <a:pPr algn="ctr"/>
            <a:r>
              <a:rPr lang="en-GB" noProof="0" dirty="0"/>
              <a:t>Vincent Glerum </a:t>
            </a:r>
          </a:p>
          <a:p>
            <a:pPr algn="ctr"/>
            <a:r>
              <a:rPr lang="en-GB" noProof="0" dirty="0"/>
              <a:t>Amsterdam, 23 June 2025</a:t>
            </a:r>
          </a:p>
          <a:p>
            <a:endParaRPr lang="en-GB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6343B-6AAA-4F3F-AD1E-01FF59476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/>
              <a:t>European Symposium MR2.0: Institutional Arrangements</a:t>
            </a:r>
          </a:p>
        </p:txBody>
      </p:sp>
      <p:pic>
        <p:nvPicPr>
          <p:cNvPr id="6" name="Picture 5" descr="Home">
            <a:extLst>
              <a:ext uri="{FF2B5EF4-FFF2-40B4-BE49-F238E27FC236}">
                <a16:creationId xmlns:a16="http://schemas.microsoft.com/office/drawing/2014/main" id="{A4D70B66-C67F-25A1-85C4-90FB59065AA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90" y="1061279"/>
            <a:ext cx="7113802" cy="30058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34775750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BE9EC9-8AA4-B2A5-FE41-8386DA707D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734E80-A59C-F4F6-2480-F5E6B58FC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Institutional arrangements: final remarks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BDFBC5A-0DB6-A656-B918-9D7FF74EF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/>
              <a:t>If competent authority </a:t>
            </a:r>
            <a:r>
              <a:rPr lang="en-GB" u="sng" noProof="0" dirty="0"/>
              <a:t>not a court/judge</a:t>
            </a:r>
            <a:r>
              <a:rPr lang="en-GB" noProof="0" dirty="0"/>
              <a:t> </a:t>
            </a:r>
            <a:r>
              <a:rPr lang="en-GB" noProof="0" dirty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en-GB" noProof="0" dirty="0"/>
              <a:t> negative impact on coherent, effective and efficient  application: ‘referral-gap’</a:t>
            </a:r>
          </a:p>
          <a:p>
            <a:r>
              <a:rPr lang="en-GB" noProof="0" dirty="0"/>
              <a:t>No EU law obligation to only designate authorities that can refer questions (but duty of sincere cooperation?)</a:t>
            </a:r>
          </a:p>
          <a:p>
            <a:r>
              <a:rPr lang="en-GB" noProof="0" dirty="0"/>
              <a:t>Effective remedy before a court: still a ‘referral-crack’ (access to CoJ dependent on action by person concerned)</a:t>
            </a:r>
          </a:p>
          <a:p>
            <a:r>
              <a:rPr lang="en-GB" noProof="0" dirty="0"/>
              <a:t>Attributing competences under different instruments </a:t>
            </a:r>
            <a:r>
              <a:rPr lang="en-GB" u="sng" noProof="0" dirty="0"/>
              <a:t>same</a:t>
            </a:r>
            <a:r>
              <a:rPr lang="en-GB" noProof="0" dirty="0"/>
              <a:t> authorities </a:t>
            </a:r>
            <a:r>
              <a:rPr lang="en-GB" noProof="0" dirty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en-GB" noProof="0" dirty="0"/>
              <a:t> positive impact</a:t>
            </a:r>
          </a:p>
          <a:p>
            <a:r>
              <a:rPr lang="en-GB" noProof="0" dirty="0"/>
              <a:t>Otherwise: </a:t>
            </a:r>
            <a:r>
              <a:rPr lang="en-GB" noProof="0" dirty="0">
                <a:latin typeface="Arial" panose="020B0604020202020204" pitchFamily="34" charset="0"/>
                <a:cs typeface="Arial" panose="020B0604020202020204" pitchFamily="34" charset="0"/>
              </a:rPr>
              <a:t>mechanisms to ensure effective, efficient and coherent application (duty of sincere cooperation?)</a:t>
            </a:r>
            <a:endParaRPr lang="en-GB" noProof="0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DD7A398-0052-DA63-49D8-FADCA1481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43215EF-187F-963F-FBAA-97B2164CC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/>
              <a:t>European Symposium MR2.0: Institutional Arrangements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446B7D4-DF95-A434-CBEF-8044FF05E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CA5A0-4B1D-4A14-8811-788AE825D559}" type="slidenum">
              <a:rPr lang="en-GB" noProof="0" smtClean="0"/>
              <a:t>10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5347977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D409D-BD56-D978-74F8-180D40591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0" y="1906589"/>
            <a:ext cx="8113161" cy="3826667"/>
          </a:xfrm>
        </p:spPr>
        <p:txBody>
          <a:bodyPr/>
          <a:lstStyle/>
          <a:p>
            <a:pPr algn="ctr"/>
            <a:br>
              <a:rPr lang="en-GB" sz="4400" noProof="0" dirty="0">
                <a:solidFill>
                  <a:schemeClr val="tx1"/>
                </a:solidFill>
              </a:rPr>
            </a:br>
            <a:r>
              <a:rPr lang="en-GB" sz="4400" noProof="0" dirty="0">
                <a:solidFill>
                  <a:schemeClr val="tx1"/>
                </a:solidFill>
              </a:rPr>
              <a:t>Thank you for your attention!</a:t>
            </a:r>
            <a:br>
              <a:rPr lang="en-GB" sz="4400" noProof="0" dirty="0">
                <a:solidFill>
                  <a:schemeClr val="tx1"/>
                </a:solidFill>
              </a:rPr>
            </a:br>
            <a:br>
              <a:rPr lang="en-GB" sz="4400" noProof="0" dirty="0">
                <a:solidFill>
                  <a:schemeClr val="tx1"/>
                </a:solidFill>
              </a:rPr>
            </a:br>
            <a:endParaRPr lang="en-GB" sz="4400" noProof="0" dirty="0">
              <a:solidFill>
                <a:schemeClr val="tx1"/>
              </a:solidFill>
            </a:endParaRP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79074B0D-DE8A-C9D0-0B4B-F51B561F97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03911" y="5445224"/>
            <a:ext cx="6016111" cy="1412776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452D4-9646-B956-9E32-CA4FD453A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FFC8B-E3A8-1DC7-56DC-D4F6BE330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/>
              <a:t>European Symposium MR2.0: Institutional Arrangements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0292AD-8448-FBFE-1E5B-99921078F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CA5A0-4B1D-4A14-8811-788AE825D559}" type="slidenum">
              <a:rPr lang="en-GB" noProof="0" smtClean="0"/>
              <a:t>11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44774397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A00CE-849E-DA08-5E69-9895ACC99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Overarching Analysis: Thematic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5602A-2933-3911-7991-8FC848F901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/>
              <a:t>11 themes:</a:t>
            </a:r>
          </a:p>
          <a:p>
            <a:pPr lvl="1"/>
            <a:r>
              <a:rPr lang="en-GB" noProof="0" dirty="0"/>
              <a:t>Legal framework (EU/</a:t>
            </a:r>
            <a:r>
              <a:rPr lang="en-GB" noProof="0" dirty="0" err="1"/>
              <a:t>CoE</a:t>
            </a:r>
            <a:r>
              <a:rPr lang="en-GB" noProof="0" dirty="0"/>
              <a:t>/national)</a:t>
            </a:r>
          </a:p>
          <a:p>
            <a:pPr lvl="1"/>
            <a:r>
              <a:rPr lang="en-GB" noProof="0" dirty="0"/>
              <a:t>Informal arrangements</a:t>
            </a:r>
          </a:p>
          <a:p>
            <a:pPr lvl="1"/>
            <a:r>
              <a:rPr lang="en-GB" noProof="0" dirty="0"/>
              <a:t>Institutional arrangements</a:t>
            </a:r>
          </a:p>
          <a:p>
            <a:pPr lvl="1"/>
            <a:r>
              <a:rPr lang="en-GB" noProof="0" dirty="0"/>
              <a:t>Awareness/knowledge</a:t>
            </a:r>
          </a:p>
          <a:p>
            <a:pPr lvl="1"/>
            <a:r>
              <a:rPr lang="en-GB" noProof="0" dirty="0"/>
              <a:t>Efficiency</a:t>
            </a:r>
          </a:p>
          <a:p>
            <a:pPr lvl="1"/>
            <a:r>
              <a:rPr lang="en-GB" noProof="0" dirty="0"/>
              <a:t>Centralisation/coordination/specialisation</a:t>
            </a:r>
          </a:p>
          <a:p>
            <a:pPr lvl="1"/>
            <a:r>
              <a:rPr lang="en-GB" noProof="0" dirty="0"/>
              <a:t>Transfer of proceedings</a:t>
            </a:r>
          </a:p>
          <a:p>
            <a:pPr lvl="1"/>
            <a:r>
              <a:rPr lang="en-GB" noProof="0" dirty="0"/>
              <a:t>Digitalisation</a:t>
            </a:r>
          </a:p>
          <a:p>
            <a:pPr lvl="1"/>
            <a:r>
              <a:rPr lang="en-GB" noProof="0" dirty="0"/>
              <a:t>Anticipating the application of instruments at the sentencing stage</a:t>
            </a:r>
          </a:p>
          <a:p>
            <a:pPr lvl="1"/>
            <a:r>
              <a:rPr lang="en-GB" noProof="0" dirty="0"/>
              <a:t>Summoning abroad</a:t>
            </a:r>
          </a:p>
          <a:p>
            <a:endParaRPr lang="en-GB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8D374-F917-9B72-B166-777181643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/>
              <a:t>European Symposium MR2.0: </a:t>
            </a:r>
            <a:r>
              <a:rPr lang="en-GB" dirty="0"/>
              <a:t>Institutional Arrangements</a:t>
            </a:r>
            <a:endParaRPr lang="en-GB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49D5E2-B7D8-6E0E-2451-E46F5537A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CA5A0-4B1D-4A14-8811-788AE825D559}" type="slidenum">
              <a:rPr lang="en-GB" noProof="0" smtClean="0"/>
              <a:t>2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6629124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257BD7-93C8-8DE7-F3E2-74541FE5D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Institutional arrangements?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A842DB0-0749-65BD-0B1A-B4EC884A3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/>
              <a:t>Competent </a:t>
            </a:r>
            <a:r>
              <a:rPr lang="en-GB" u="sng" noProof="0" dirty="0"/>
              <a:t>issuing</a:t>
            </a:r>
            <a:r>
              <a:rPr lang="en-GB" noProof="0" dirty="0"/>
              <a:t> authorities </a:t>
            </a:r>
            <a:r>
              <a:rPr lang="en-GB" sz="1600" noProof="0" dirty="0"/>
              <a:t>(OA, para 7.5.2)</a:t>
            </a:r>
          </a:p>
          <a:p>
            <a:pPr marL="0" indent="0">
              <a:buNone/>
            </a:pPr>
            <a:endParaRPr lang="en-GB" noProof="0" dirty="0"/>
          </a:p>
          <a:p>
            <a:r>
              <a:rPr lang="en-GB" noProof="0" dirty="0"/>
              <a:t>Two angle approach:</a:t>
            </a:r>
          </a:p>
          <a:p>
            <a:pPr lvl="1"/>
            <a:r>
              <a:rPr lang="en-GB" sz="2000" noProof="0" dirty="0"/>
              <a:t>Competence to refer questions to the CoJ (Article 267 TFEU) </a:t>
            </a:r>
            <a:r>
              <a:rPr lang="en-GB" sz="2000" noProof="0" dirty="0">
                <a:latin typeface="Arial" panose="020B0604020202020204" pitchFamily="34" charset="0"/>
                <a:cs typeface="Arial" panose="020B0604020202020204" pitchFamily="34" charset="0"/>
              </a:rPr>
              <a:t>→ coherent, effective and efficient application presupposes correct interpretation of instruments </a:t>
            </a:r>
            <a:r>
              <a:rPr lang="en-GB" sz="1600" noProof="0" dirty="0">
                <a:latin typeface="Arial" panose="020B0604020202020204" pitchFamily="34" charset="0"/>
                <a:cs typeface="Arial" panose="020B0604020202020204" pitchFamily="34" charset="0"/>
              </a:rPr>
              <a:t>(OA, para 7.5.3)</a:t>
            </a:r>
            <a:endParaRPr lang="en-GB" sz="1600" noProof="0" dirty="0"/>
          </a:p>
          <a:p>
            <a:pPr lvl="1"/>
            <a:r>
              <a:rPr lang="en-GB" sz="2000" noProof="0" dirty="0"/>
              <a:t>Choice between instruments (less intrusive alternative) </a:t>
            </a:r>
            <a:r>
              <a:rPr lang="en-GB" sz="2000" noProof="0" dirty="0">
                <a:latin typeface="Arial" panose="020B0604020202020204" pitchFamily="34" charset="0"/>
                <a:cs typeface="Arial" panose="020B0604020202020204" pitchFamily="34" charset="0"/>
              </a:rPr>
              <a:t>→ coherence </a:t>
            </a:r>
            <a:r>
              <a:rPr lang="en-GB" sz="1600" noProof="0" dirty="0">
                <a:latin typeface="Arial" panose="020B0604020202020204" pitchFamily="34" charset="0"/>
                <a:cs typeface="Arial" panose="020B0604020202020204" pitchFamily="34" charset="0"/>
              </a:rPr>
              <a:t>(OA, para 7.5.4)</a:t>
            </a:r>
            <a:endParaRPr lang="en-GB" sz="1600" noProof="0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F878AEC-9587-2E5F-D9DF-C1212785D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noProof="0" dirty="0"/>
              <a:t>23 June 2025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DBFA52E-BC8F-3247-F4CD-C615A7FC5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/>
              <a:t>European Symposium MR2.0: Institutional Arrangements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A1E14CC-FC7A-83DF-2E77-6CD8C63FA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CA5A0-4B1D-4A14-8811-788AE825D559}" type="slidenum">
              <a:rPr lang="en-GB" noProof="0" smtClean="0"/>
              <a:t>3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0180910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F76FB-0322-2165-FDE3-459901D57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Institutional arrangements: competent issuing authorities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5AEC27-6A1D-9EC5-F881-511E5A82B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sz="2400" noProof="0" dirty="0">
                <a:solidFill>
                  <a:srgbClr val="000000"/>
                </a:solidFill>
              </a:rPr>
              <a:t>Competent authorities:</a:t>
            </a:r>
          </a:p>
          <a:p>
            <a:pPr marL="0" lvl="0" indent="0">
              <a:buNone/>
            </a:pPr>
            <a:endParaRPr lang="en-GB" sz="2400" noProof="0" dirty="0">
              <a:solidFill>
                <a:srgbClr val="000000"/>
              </a:solidFill>
            </a:endParaRPr>
          </a:p>
          <a:p>
            <a:pPr lvl="0"/>
            <a:r>
              <a:rPr lang="en-GB" sz="2400" noProof="0" dirty="0">
                <a:solidFill>
                  <a:srgbClr val="000000"/>
                </a:solidFill>
              </a:rPr>
              <a:t>‘Authority’ or ‘judicial’ authority</a:t>
            </a:r>
          </a:p>
          <a:p>
            <a:pPr marL="0" lvl="0" indent="0">
              <a:buNone/>
            </a:pPr>
            <a:endParaRPr lang="en-GB" sz="2400" noProof="0" dirty="0">
              <a:solidFill>
                <a:srgbClr val="000000"/>
              </a:solidFill>
            </a:endParaRPr>
          </a:p>
          <a:p>
            <a:pPr lvl="0"/>
            <a:r>
              <a:rPr lang="en-GB" sz="2400" noProof="0" dirty="0">
                <a:solidFill>
                  <a:srgbClr val="000000"/>
                </a:solidFill>
              </a:rPr>
              <a:t>‘Judicial authority’: </a:t>
            </a:r>
          </a:p>
          <a:p>
            <a:pPr lvl="1"/>
            <a:r>
              <a:rPr lang="en-GB" sz="2000" noProof="0" dirty="0">
                <a:solidFill>
                  <a:srgbClr val="000000"/>
                </a:solidFill>
              </a:rPr>
              <a:t>EAW: court, judge, public prosecutor if independent</a:t>
            </a:r>
          </a:p>
          <a:p>
            <a:pPr lvl="1"/>
            <a:r>
              <a:rPr lang="en-GB" sz="2000" noProof="0" dirty="0">
                <a:solidFill>
                  <a:srgbClr val="000000"/>
                </a:solidFill>
              </a:rPr>
              <a:t>EIO: </a:t>
            </a:r>
            <a:r>
              <a:rPr lang="en-GB" sz="2000" i="1" noProof="0" dirty="0">
                <a:solidFill>
                  <a:srgbClr val="000000"/>
                </a:solidFill>
              </a:rPr>
              <a:t>idem</a:t>
            </a:r>
            <a:r>
              <a:rPr lang="en-GB" sz="2000" noProof="0" dirty="0">
                <a:solidFill>
                  <a:srgbClr val="000000"/>
                </a:solidFill>
              </a:rPr>
              <a:t>, but no requirement of independence for public prosecutors </a:t>
            </a:r>
          </a:p>
          <a:p>
            <a:pPr lvl="1"/>
            <a:endParaRPr lang="en-GB" sz="1600" noProof="0" dirty="0">
              <a:solidFill>
                <a:srgbClr val="000000"/>
              </a:solidFill>
            </a:endParaRPr>
          </a:p>
          <a:p>
            <a:pPr lvl="0"/>
            <a:endParaRPr lang="en-GB" sz="2000" noProof="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GB" sz="2000" b="1" noProof="0" dirty="0"/>
          </a:p>
          <a:p>
            <a:endParaRPr lang="en-GB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12AA9C-F12E-6469-EA33-06EA36F02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FC3182-F504-8123-579F-D0BBAB72C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/>
              <a:t>European Symposium MR2.0: Institutional Arrangements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C986C3-A6C2-E896-2722-B75BEBEFD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CA5A0-4B1D-4A14-8811-788AE825D559}" type="slidenum">
              <a:rPr lang="en-GB" noProof="0" smtClean="0"/>
              <a:t>4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1153594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CD3922-8CD1-7B13-B8BD-BEBD19F663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72C5F-A5E8-7E09-E4F0-77FDF9758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Institutional arrangements: competence to refer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4610C-C30F-FD40-3115-09EFB2667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2000" noProof="0" dirty="0">
                <a:solidFill>
                  <a:srgbClr val="000000"/>
                </a:solidFill>
              </a:rPr>
              <a:t>‘</a:t>
            </a:r>
            <a:r>
              <a:rPr lang="en-GB" sz="2000" u="sng" noProof="0" dirty="0">
                <a:solidFill>
                  <a:srgbClr val="000000"/>
                </a:solidFill>
              </a:rPr>
              <a:t>Referral-gap</a:t>
            </a:r>
            <a:r>
              <a:rPr lang="en-GB" sz="2000" noProof="0" dirty="0">
                <a:solidFill>
                  <a:srgbClr val="000000"/>
                </a:solidFill>
              </a:rPr>
              <a:t>’: issuing authority nor other authority can refer questions about issuing, withdrawing or maintaining request</a:t>
            </a:r>
          </a:p>
          <a:p>
            <a:pPr lvl="0"/>
            <a:r>
              <a:rPr lang="en-GB" sz="2000" noProof="0" dirty="0">
                <a:solidFill>
                  <a:srgbClr val="000000"/>
                </a:solidFill>
              </a:rPr>
              <a:t>Competence to refer questions to CoJ: ‘court or tribunal’; factors such as independence (external and internal) + performing judicial function</a:t>
            </a:r>
          </a:p>
          <a:p>
            <a:pPr lvl="0"/>
            <a:r>
              <a:rPr lang="en-GB" sz="2000" noProof="0" dirty="0">
                <a:solidFill>
                  <a:srgbClr val="000000"/>
                </a:solidFill>
              </a:rPr>
              <a:t>Case-law CoJ: issuing </a:t>
            </a:r>
            <a:r>
              <a:rPr lang="en-GB" sz="2000" u="sng" noProof="0" dirty="0">
                <a:solidFill>
                  <a:srgbClr val="000000"/>
                </a:solidFill>
              </a:rPr>
              <a:t>courts</a:t>
            </a:r>
            <a:r>
              <a:rPr lang="en-GB" sz="2000" noProof="0" dirty="0">
                <a:solidFill>
                  <a:srgbClr val="000000"/>
                </a:solidFill>
              </a:rPr>
              <a:t> (and judges) may refer questions about issuing, withdrawing or maintaining request</a:t>
            </a:r>
          </a:p>
          <a:p>
            <a:pPr lvl="0"/>
            <a:r>
              <a:rPr lang="en-GB" sz="2000" noProof="0" dirty="0">
                <a:solidFill>
                  <a:srgbClr val="000000"/>
                </a:solidFill>
              </a:rPr>
              <a:t>Issuing PP probably not: even if </a:t>
            </a:r>
            <a:r>
              <a:rPr lang="en-GB" sz="2000" u="sng" noProof="0" dirty="0">
                <a:solidFill>
                  <a:srgbClr val="000000"/>
                </a:solidFill>
              </a:rPr>
              <a:t>external</a:t>
            </a:r>
            <a:r>
              <a:rPr lang="en-GB" sz="2000" noProof="0" dirty="0">
                <a:solidFill>
                  <a:srgbClr val="000000"/>
                </a:solidFill>
              </a:rPr>
              <a:t> independence, no </a:t>
            </a:r>
            <a:r>
              <a:rPr lang="en-GB" sz="2000" u="sng" noProof="0" dirty="0">
                <a:solidFill>
                  <a:srgbClr val="000000"/>
                </a:solidFill>
              </a:rPr>
              <a:t>internal</a:t>
            </a:r>
            <a:r>
              <a:rPr lang="en-GB" sz="2000" noProof="0" dirty="0">
                <a:solidFill>
                  <a:srgbClr val="000000"/>
                </a:solidFill>
              </a:rPr>
              <a:t> independence  </a:t>
            </a:r>
          </a:p>
          <a:p>
            <a:pPr lvl="0"/>
            <a:r>
              <a:rPr lang="en-GB" sz="2000" noProof="0" dirty="0">
                <a:solidFill>
                  <a:srgbClr val="000000"/>
                </a:solidFill>
              </a:rPr>
              <a:t>Conclusion: issuing (judicial) authority not necessarily competent to refer questions</a:t>
            </a:r>
          </a:p>
          <a:p>
            <a:pPr marL="0" lvl="0" indent="0">
              <a:buNone/>
            </a:pPr>
            <a:endParaRPr lang="en-GB" sz="2000" noProof="0" dirty="0">
              <a:solidFill>
                <a:srgbClr val="000000"/>
              </a:solidFill>
            </a:endParaRPr>
          </a:p>
          <a:p>
            <a:pPr marL="270000" lvl="1" indent="0">
              <a:buNone/>
            </a:pPr>
            <a:r>
              <a:rPr lang="en-GB" sz="1600" noProof="0" dirty="0">
                <a:solidFill>
                  <a:srgbClr val="000000"/>
                </a:solidFill>
              </a:rPr>
              <a:t>  </a:t>
            </a:r>
          </a:p>
          <a:p>
            <a:pPr lvl="0"/>
            <a:endParaRPr lang="en-GB" sz="2000" noProof="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GB" sz="2000" b="1" noProof="0" dirty="0"/>
          </a:p>
          <a:p>
            <a:endParaRPr lang="en-GB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E05E0C-334D-1AC9-CFE4-9258A3D32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8D85E6-9EA3-AEE7-F17D-F8E42E8A2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/>
              <a:t>European Symposium MR2.0: Institutional </a:t>
            </a:r>
            <a:r>
              <a:rPr lang="en-GB" noProof="0" dirty="0" err="1"/>
              <a:t>Arramgements</a:t>
            </a:r>
            <a:endParaRPr lang="en-GB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00B7EB-E79E-5DFD-79F1-3AD279919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CA5A0-4B1D-4A14-8811-788AE825D559}" type="slidenum">
              <a:rPr lang="en-GB" noProof="0" smtClean="0"/>
              <a:t>5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7486889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63164E-FE0B-CFC4-D608-80AD6B2B9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Institutional arrangements: effective remedy before a court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2DDE3AB-377B-F0CF-88F8-4A4A932B8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/>
              <a:t>Effective remedy:</a:t>
            </a:r>
          </a:p>
          <a:p>
            <a:pPr lvl="1"/>
            <a:r>
              <a:rPr lang="en-GB" noProof="0" dirty="0"/>
              <a:t>Possibility to challenge proportionality</a:t>
            </a:r>
          </a:p>
          <a:p>
            <a:pPr lvl="1"/>
            <a:r>
              <a:rPr lang="en-GB" noProof="0" dirty="0"/>
              <a:t>Access to a court that can refer questions to the CoJ</a:t>
            </a:r>
          </a:p>
          <a:p>
            <a:r>
              <a:rPr lang="en-GB" noProof="0" dirty="0"/>
              <a:t>EAW:</a:t>
            </a:r>
          </a:p>
          <a:p>
            <a:pPr lvl="1"/>
            <a:r>
              <a:rPr lang="en-GB" noProof="0" dirty="0"/>
              <a:t>Prosecution-EAW issued by PP: </a:t>
            </a:r>
            <a:r>
              <a:rPr lang="en-GB" u="sng" noProof="0" dirty="0"/>
              <a:t>court</a:t>
            </a:r>
            <a:r>
              <a:rPr lang="en-GB" noProof="0" dirty="0"/>
              <a:t> proceedings meeting requirement of judicial protection</a:t>
            </a:r>
          </a:p>
          <a:p>
            <a:pPr lvl="1"/>
            <a:r>
              <a:rPr lang="en-GB" noProof="0" dirty="0"/>
              <a:t>Execution-EAW issued by PPS: judicial protection incorporated in court proceedings resulting in </a:t>
            </a:r>
            <a:r>
              <a:rPr lang="en-GB" u="sng" noProof="0" dirty="0"/>
              <a:t>conviction</a:t>
            </a:r>
            <a:r>
              <a:rPr lang="en-GB" noProof="0" dirty="0"/>
              <a:t> </a:t>
            </a:r>
            <a:r>
              <a:rPr lang="en-GB" noProof="0" dirty="0">
                <a:latin typeface="Arial" panose="020B0604020202020204" pitchFamily="34" charset="0"/>
                <a:cs typeface="Arial" panose="020B0604020202020204" pitchFamily="34" charset="0"/>
              </a:rPr>
              <a:t>→ risk of ‘referral-gap’</a:t>
            </a:r>
            <a:r>
              <a:rPr lang="en-GB" noProof="0" dirty="0"/>
              <a:t>  </a:t>
            </a:r>
          </a:p>
          <a:p>
            <a:r>
              <a:rPr lang="en-GB" noProof="0" dirty="0"/>
              <a:t>In general: violation of rights </a:t>
            </a:r>
            <a:r>
              <a:rPr lang="en-GB" noProof="0" dirty="0">
                <a:latin typeface="Arial" panose="020B0604020202020204" pitchFamily="34" charset="0"/>
                <a:cs typeface="Arial" panose="020B0604020202020204" pitchFamily="34" charset="0"/>
              </a:rPr>
              <a:t>→ effective remedy before a court</a:t>
            </a:r>
            <a:endParaRPr lang="en-GB" noProof="0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D033556-2271-FB06-2223-09D0681AB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0EFB7DF-40AE-645D-3747-D1154A154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/>
              <a:t>European Symposium MR2.0: Institutional Arrangements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4593959-35D3-C0AD-871E-1C12B24F7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CA5A0-4B1D-4A14-8811-788AE825D559}" type="slidenum">
              <a:rPr lang="en-GB" noProof="0" smtClean="0"/>
              <a:t>6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6214914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76E94A-955F-48A6-9585-AA02D35BAF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7E44AF-0EE0-7A2A-A699-4330589B7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Institutional arrangements: arrangements in DE as example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CD5480B-72D3-A1DE-5025-D9164B346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/>
              <a:t>Germany</a:t>
            </a:r>
          </a:p>
          <a:p>
            <a:pPr lvl="1"/>
            <a:r>
              <a:rPr lang="en-GB" noProof="0" dirty="0"/>
              <a:t>PPS issuing authority under FD 2008/909</a:t>
            </a:r>
          </a:p>
          <a:p>
            <a:pPr lvl="1"/>
            <a:r>
              <a:rPr lang="en-GB" noProof="0" dirty="0"/>
              <a:t>Authorisation by </a:t>
            </a:r>
            <a:r>
              <a:rPr lang="en-GB" u="sng" noProof="0" dirty="0"/>
              <a:t>court</a:t>
            </a:r>
            <a:r>
              <a:rPr lang="en-GB" noProof="0" dirty="0"/>
              <a:t> required if sentenced person </a:t>
            </a:r>
            <a:r>
              <a:rPr lang="en-GB" u="sng" noProof="0" dirty="0"/>
              <a:t>in DE </a:t>
            </a:r>
            <a:r>
              <a:rPr lang="en-GB" noProof="0" dirty="0"/>
              <a:t>and does </a:t>
            </a:r>
            <a:r>
              <a:rPr lang="en-GB" u="sng" noProof="0" dirty="0"/>
              <a:t>not</a:t>
            </a:r>
            <a:r>
              <a:rPr lang="en-GB" noProof="0" dirty="0"/>
              <a:t> consent  </a:t>
            </a:r>
          </a:p>
          <a:p>
            <a:pPr lvl="1"/>
            <a:r>
              <a:rPr lang="en-GB" noProof="0" dirty="0"/>
              <a:t>No remedy before a court: </a:t>
            </a:r>
          </a:p>
          <a:p>
            <a:pPr lvl="2"/>
            <a:r>
              <a:rPr lang="en-GB" noProof="0" dirty="0"/>
              <a:t>if sentenced person </a:t>
            </a:r>
            <a:r>
              <a:rPr lang="en-GB" u="sng" noProof="0" dirty="0"/>
              <a:t>consents</a:t>
            </a:r>
            <a:r>
              <a:rPr lang="en-GB" noProof="0" dirty="0"/>
              <a:t>: presumption that he has no need for a remedy </a:t>
            </a:r>
            <a:r>
              <a:rPr lang="en-GB" noProof="0" dirty="0">
                <a:latin typeface="Arial" panose="020B0604020202020204" pitchFamily="34" charset="0"/>
                <a:cs typeface="Arial" panose="020B0604020202020204" pitchFamily="34" charset="0"/>
              </a:rPr>
              <a:t>→ no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proportionality issue, </a:t>
            </a:r>
            <a:r>
              <a:rPr lang="en-GB" noProof="0" dirty="0">
                <a:latin typeface="Arial" panose="020B0604020202020204" pitchFamily="34" charset="0"/>
                <a:cs typeface="Arial" panose="020B0604020202020204" pitchFamily="34" charset="0"/>
              </a:rPr>
              <a:t>still: ‘referral-gap’</a:t>
            </a:r>
            <a:endParaRPr lang="en-GB" noProof="0" dirty="0"/>
          </a:p>
          <a:p>
            <a:pPr lvl="2"/>
            <a:r>
              <a:rPr lang="en-GB" noProof="0" dirty="0"/>
              <a:t>If sentenced person </a:t>
            </a:r>
            <a:r>
              <a:rPr lang="en-GB" u="sng" noProof="0" dirty="0"/>
              <a:t>not in DE: </a:t>
            </a:r>
            <a:r>
              <a:rPr lang="en-GB" noProof="0" dirty="0"/>
              <a:t>problematic from perspectives of proportionality and ‘referral-gap’</a:t>
            </a:r>
            <a:r>
              <a:rPr lang="en-GB" u="sng" noProof="0" dirty="0"/>
              <a:t> </a:t>
            </a:r>
            <a:endParaRPr lang="en-GB" noProof="0" dirty="0"/>
          </a:p>
          <a:p>
            <a:endParaRPr lang="en-GB" noProof="0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BB186B2-8A69-A376-2FC3-B4DA1263F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4B11FC4-A8B2-374E-2CA2-B9B45F7BA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/>
              <a:t>European Symposium MR2.0: Institutional Arrangements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103AD50-B7C0-A9C4-5DB7-F62F5824D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CA5A0-4B1D-4A14-8811-788AE825D559}" type="slidenum">
              <a:rPr lang="en-GB" noProof="0" smtClean="0"/>
              <a:t>7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3943384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337052-AEEA-65D8-B946-2D11CDCE0E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1DF461-C70C-2154-D67C-FEADBF28E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Institutional arrangements: choice between instruments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5AF162E-0A21-75D2-D150-CFC2E22FDE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noProof="0" dirty="0"/>
              <a:t>Choice between different instruments, different competent authorities:</a:t>
            </a:r>
          </a:p>
          <a:p>
            <a:pPr marL="0" indent="0">
              <a:buNone/>
            </a:pPr>
            <a:endParaRPr lang="en-GB" noProof="0" dirty="0"/>
          </a:p>
          <a:p>
            <a:r>
              <a:rPr lang="en-GB" noProof="0" dirty="0"/>
              <a:t>Risks for</a:t>
            </a:r>
          </a:p>
          <a:p>
            <a:pPr lvl="1"/>
            <a:r>
              <a:rPr lang="en-GB" noProof="0" dirty="0"/>
              <a:t>Comprehensiveness </a:t>
            </a:r>
          </a:p>
          <a:p>
            <a:pPr lvl="1"/>
            <a:r>
              <a:rPr lang="en-GB" noProof="0" dirty="0"/>
              <a:t>Proportionality </a:t>
            </a:r>
          </a:p>
          <a:p>
            <a:pPr lvl="1"/>
            <a:r>
              <a:rPr lang="en-GB" noProof="0" dirty="0"/>
              <a:t>Consistency</a:t>
            </a:r>
          </a:p>
          <a:p>
            <a:endParaRPr lang="en-GB" noProof="0" dirty="0"/>
          </a:p>
          <a:p>
            <a:r>
              <a:rPr lang="en-GB" noProof="0" dirty="0"/>
              <a:t>Unless mechanism for coordination, consultation and advice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2822476-2C90-CA7B-26F9-8A02A5DEE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F663733-8165-9A46-7CEE-23A3F52A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/>
              <a:t>European Symposium MR2.0: Institutional Arrangements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0B5B6EA-4668-3418-1052-0A555EB86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CA5A0-4B1D-4A14-8811-788AE825D559}" type="slidenum">
              <a:rPr lang="en-GB" noProof="0" smtClean="0"/>
              <a:t>8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1523348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D03601-E1E3-CB31-608A-9F78D51F36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940794-ACE4-0D01-DB7F-ADAA605E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Institutional arrangements: choice between instruments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C10AB4A-57E7-9F28-EFE6-477C16721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noProof="0" dirty="0"/>
              <a:t>All 4 MS: </a:t>
            </a:r>
            <a:r>
              <a:rPr lang="en-GB" dirty="0"/>
              <a:t>different competent authorities for EAW and EIO </a:t>
            </a:r>
            <a:r>
              <a:rPr lang="en-GB" sz="1600" dirty="0"/>
              <a:t>(para 7.5.4.2)</a:t>
            </a:r>
          </a:p>
          <a:p>
            <a:r>
              <a:rPr lang="en-GB" noProof="0" dirty="0"/>
              <a:t>Spain: </a:t>
            </a:r>
            <a:r>
              <a:rPr lang="en-GB" dirty="0"/>
              <a:t>abusive use of EAW instead of use of EIO</a:t>
            </a: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Issue with comprehensiveness and proportionality</a:t>
            </a:r>
            <a:endParaRPr lang="en-GB" dirty="0"/>
          </a:p>
          <a:p>
            <a:r>
              <a:rPr lang="en-GB" noProof="0" dirty="0"/>
              <a:t> DE and PL: insofar as courts assess proportionality EAW: </a:t>
            </a:r>
          </a:p>
          <a:p>
            <a:pPr lvl="1"/>
            <a:r>
              <a:rPr lang="en-GB" noProof="0" dirty="0">
                <a:latin typeface="Arial" panose="020B0604020202020204" pitchFamily="34" charset="0"/>
                <a:cs typeface="Arial" panose="020B0604020202020204" pitchFamily="34" charset="0"/>
              </a:rPr>
              <a:t>no issue with comprehensiveness and proportionality</a:t>
            </a: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Issue with completeness in case of refusal to issue EAW</a:t>
            </a:r>
          </a:p>
          <a:p>
            <a:pPr marL="270000" marR="0" lvl="0" indent="-2700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NL: more or less the same as DE and PL, but: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Can judges take an </a:t>
            </a:r>
            <a:r>
              <a:rPr kumimoji="0" lang="en-GB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informed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 assessment?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Risks for comprehensiveness and proportionality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</a:p>
          <a:p>
            <a:pPr marL="270000" lvl="1" indent="0">
              <a:buNone/>
            </a:pPr>
            <a:endParaRPr lang="en-GB" noProof="0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3F6C098-5839-D86A-7C52-A6FB1ABE9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DF62245-9AB1-A7F3-CC9C-9CC4BA89C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/>
              <a:t>European Symposium MR2.0: Institutional Arrangements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17E7A18-95D4-F505-16CC-7FE857E25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CA5A0-4B1D-4A14-8811-788AE825D559}" type="slidenum">
              <a:rPr lang="en-GB" noProof="0" smtClean="0"/>
              <a:t>9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8828687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7763.0"/>
  <p:tag name="AS_RELEASE_DATE" val="2018.04.09"/>
  <p:tag name="AS_TITLE" val="Aspose.Slides for .NET 4.0 Client Profile"/>
  <p:tag name="AS_VERSION" val="18.4"/>
  <p:tag name="EDBSDOCUMENTINFO" val="&lt;?xml version=&quot;1.0&quot; encoding=&quot;utf-16&quot;?&gt;&#10;&lt;documentinfo version=&quot;1.0&quot; projectname=&quot;rechtspraak&quot; projectid=&quot;218afa3b-96b0-45ee-9f14-bd03b9fe23aa&quot; pagemasterid=&quot;00000000-0000-0000-0000-000000000000&quot; documentid=&quot;5b3b32b0cbc44f7abb40ab7626592581&quot; profileid=&quot;00000000-0000-0000-0000-000000000000&quot; culture=&quot;nl-NL&quot;&gt;&#10;  &lt;content&gt;&#10;    &lt;document sourcepath=&quot;\Presentation_16x9&quot; sourceid=&quot;972e7057-c48c-439a-97c8-4ece8caa68ef&quot;&gt;&#10;      &lt;variables&gt;&#10;        &lt;Title&gt;MR2.0&#10;Country report The Netherlands: an update&lt;/Title&gt;&#10;        &lt;Subtitle /&gt;&#10;        &lt;Date&gt;14-3-2024 00:00:00&lt;/Date&gt;&#10;        &lt;Footer&gt;Country report Netherlands: update&lt;/Footer&gt;&#10;        &lt;Template&gt;Plato&lt;/Template&gt;&#10;        &lt;AddSlideNumber&gt;True&lt;/AddSlideNumber&gt;&#10;        &lt;InsertDate&gt;True&lt;/InsertDate&gt;&#10;        &lt;Speaker /&gt;&#10;        &lt;SenderData&gt;&#10;          &lt;EmployeeId&gt;252b09a7-152b-49de-882c-a855db6b94f5&lt;/EmployeeId&gt;&#10;          &lt;OrganisationId&gt;ad26fd77-3272-49bb-a145-28c2113f31be&lt;/OrganisationId&gt;&#10;          &lt;LogoId&gt;40&lt;/LogoId&gt;&#10;        &lt;/SenderData&gt;&#10;        &lt;Settings /&gt;&#10;        &lt;Options&gt;&#10;          &lt;IsModify&gt;False&lt;/IsModify&gt;&#10;          &lt;SaveSettings&gt;True&lt;/SaveSettings&gt;&#10;        &lt;/Options&gt;&#10;        &lt;Legacy /&gt;&#10;      &lt;/variables&gt;&#10;    &lt;/document&gt;&#10;  &lt;/content&gt;&#10;&lt;/documentinfo&gt;"/>
  <p:tag name="EDBSPATH" val="\Presentation_16x9"/>
  <p:tag name="PVTEMPLATE" val="Plato"/>
</p:tagLst>
</file>

<file path=ppt/theme/theme1.xml><?xml version="1.0" encoding="utf-8"?>
<a:theme xmlns:a="http://schemas.openxmlformats.org/drawingml/2006/main" name="Plato">
  <a:themeElements>
    <a:clrScheme name="Standaardontwerp 1">
      <a:dk1>
        <a:srgbClr val="000000"/>
      </a:dk1>
      <a:lt1>
        <a:srgbClr val="FFFFFF"/>
      </a:lt1>
      <a:dk2>
        <a:srgbClr val="A50061"/>
      </a:dk2>
      <a:lt2>
        <a:srgbClr val="7F7F7F"/>
      </a:lt2>
      <a:accent1>
        <a:srgbClr val="680F48"/>
      </a:accent1>
      <a:accent2>
        <a:srgbClr val="CCCCCC"/>
      </a:accent2>
      <a:accent3>
        <a:srgbClr val="FFFFFF"/>
      </a:accent3>
      <a:accent4>
        <a:srgbClr val="000000"/>
      </a:accent4>
      <a:accent5>
        <a:srgbClr val="B9AAB1"/>
      </a:accent5>
      <a:accent6>
        <a:srgbClr val="B9B9B9"/>
      </a:accent6>
      <a:hlink>
        <a:srgbClr val="9C6186"/>
      </a:hlink>
      <a:folHlink>
        <a:srgbClr val="B4CAD2"/>
      </a:folHlink>
    </a:clrScheme>
    <a:fontScheme name="Standaardontwerp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A50061"/>
        </a:dk2>
        <a:lt2>
          <a:srgbClr val="7F7F7F"/>
        </a:lt2>
        <a:accent1>
          <a:srgbClr val="680F48"/>
        </a:accent1>
        <a:accent2>
          <a:srgbClr val="CCCCCC"/>
        </a:accent2>
        <a:accent3>
          <a:srgbClr val="FFFFFF"/>
        </a:accent3>
        <a:accent4>
          <a:srgbClr val="000000"/>
        </a:accent4>
        <a:accent5>
          <a:srgbClr val="B9AAB1"/>
        </a:accent5>
        <a:accent6>
          <a:srgbClr val="B9B9B9"/>
        </a:accent6>
        <a:hlink>
          <a:srgbClr val="9C6186"/>
        </a:hlink>
        <a:folHlink>
          <a:srgbClr val="B4CAD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to_16x9.potx" id="{C8FE1764-183E-4CA2-A66A-BB468CF72C3E}" vid="{5C6DF9E6-A172-4C36-83D2-81A6547404C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9fab5816455a5db7a12cbab11fe8499f92086b93</Template>
  <TotalTime>7420</TotalTime>
  <Words>713</Words>
  <Application>Microsoft Office PowerPoint</Application>
  <PresentationFormat>Breedbeeld</PresentationFormat>
  <Paragraphs>104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4" baseType="lpstr">
      <vt:lpstr>Arial</vt:lpstr>
      <vt:lpstr>Times New Roman</vt:lpstr>
      <vt:lpstr>Plato</vt:lpstr>
      <vt:lpstr>MR2.0
Institutional Arrangements: Coherence, Effectiveness and Efficiency  </vt:lpstr>
      <vt:lpstr>Overarching Analysis: Thematic Approach</vt:lpstr>
      <vt:lpstr>Institutional arrangements?</vt:lpstr>
      <vt:lpstr>Institutional arrangements: competent issuing authorities </vt:lpstr>
      <vt:lpstr>Institutional arrangements: competence to refer questions</vt:lpstr>
      <vt:lpstr>Institutional arrangements: effective remedy before a court</vt:lpstr>
      <vt:lpstr>Institutional arrangements: arrangements in DE as example</vt:lpstr>
      <vt:lpstr>Institutional arrangements: choice between instruments</vt:lpstr>
      <vt:lpstr>Institutional arrangements: choice between instruments</vt:lpstr>
      <vt:lpstr>Institutional arrangements: final remarks</vt:lpstr>
      <vt:lpstr> Thank you for your attention!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MR2.0
Country report The Netherlands: an update</dc:title>
  <dc:creator>Glerum, V.H (Rechtbank Amsterdam)</dc:creator>
  <cp:lastModifiedBy>Glerum, V.H (Rechtbank Amsterdam)</cp:lastModifiedBy>
  <cp:revision>47</cp:revision>
  <cp:lastPrinted>2025-06-20T06:18:58Z</cp:lastPrinted>
  <dcterms:created xsi:type="dcterms:W3CDTF">2024-03-10T17:41:54Z</dcterms:created>
  <dcterms:modified xsi:type="dcterms:W3CDTF">2025-06-23T06:29:56Z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1e0e3f2-e1d2-4d64-96ed-2c56cf223811_Enabled">
    <vt:lpwstr>true</vt:lpwstr>
  </property>
  <property fmtid="{D5CDD505-2E9C-101B-9397-08002B2CF9AE}" pid="3" name="MSIP_Label_b1e0e3f2-e1d2-4d64-96ed-2c56cf223811_SetDate">
    <vt:lpwstr>2025-06-01T13:29:23Z</vt:lpwstr>
  </property>
  <property fmtid="{D5CDD505-2E9C-101B-9397-08002B2CF9AE}" pid="4" name="MSIP_Label_b1e0e3f2-e1d2-4d64-96ed-2c56cf223811_Method">
    <vt:lpwstr>Privileged</vt:lpwstr>
  </property>
  <property fmtid="{D5CDD505-2E9C-101B-9397-08002B2CF9AE}" pid="5" name="MSIP_Label_b1e0e3f2-e1d2-4d64-96ed-2c56cf223811_Name">
    <vt:lpwstr>Test label</vt:lpwstr>
  </property>
  <property fmtid="{D5CDD505-2E9C-101B-9397-08002B2CF9AE}" pid="6" name="MSIP_Label_b1e0e3f2-e1d2-4d64-96ed-2c56cf223811_SiteId">
    <vt:lpwstr>4a7f237b-3fd4-4839-8175-58ce30110251</vt:lpwstr>
  </property>
  <property fmtid="{D5CDD505-2E9C-101B-9397-08002B2CF9AE}" pid="7" name="MSIP_Label_b1e0e3f2-e1d2-4d64-96ed-2c56cf223811_ActionId">
    <vt:lpwstr>95d793c7-e725-49b3-98e1-c6dc39fe96c5</vt:lpwstr>
  </property>
  <property fmtid="{D5CDD505-2E9C-101B-9397-08002B2CF9AE}" pid="8" name="MSIP_Label_b1e0e3f2-e1d2-4d64-96ed-2c56cf223811_ContentBits">
    <vt:lpwstr>0</vt:lpwstr>
  </property>
  <property fmtid="{D5CDD505-2E9C-101B-9397-08002B2CF9AE}" pid="9" name="MSIP_Label_b1e0e3f2-e1d2-4d64-96ed-2c56cf223811_Tag">
    <vt:lpwstr>10, 0, 1, 1</vt:lpwstr>
  </property>
</Properties>
</file>